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9" r:id="rId2"/>
    <p:sldId id="308" r:id="rId3"/>
    <p:sldId id="264" r:id="rId4"/>
    <p:sldId id="715" r:id="rId5"/>
    <p:sldId id="450" r:id="rId6"/>
    <p:sldId id="451" r:id="rId7"/>
    <p:sldId id="459" r:id="rId8"/>
    <p:sldId id="408" r:id="rId9"/>
    <p:sldId id="309" r:id="rId10"/>
    <p:sldId id="460" r:id="rId11"/>
    <p:sldId id="725" r:id="rId12"/>
    <p:sldId id="726" r:id="rId13"/>
    <p:sldId id="727" r:id="rId14"/>
    <p:sldId id="463" r:id="rId15"/>
    <p:sldId id="374" r:id="rId16"/>
    <p:sldId id="353" r:id="rId17"/>
    <p:sldId id="380" r:id="rId18"/>
    <p:sldId id="404" r:id="rId19"/>
    <p:sldId id="402" r:id="rId20"/>
    <p:sldId id="386" r:id="rId21"/>
    <p:sldId id="387" r:id="rId22"/>
    <p:sldId id="383" r:id="rId23"/>
    <p:sldId id="407" r:id="rId24"/>
    <p:sldId id="461" r:id="rId25"/>
    <p:sldId id="462" r:id="rId26"/>
    <p:sldId id="389" r:id="rId27"/>
    <p:sldId id="465" r:id="rId28"/>
    <p:sldId id="466" r:id="rId29"/>
    <p:sldId id="467" r:id="rId30"/>
    <p:sldId id="464" r:id="rId31"/>
    <p:sldId id="468" r:id="rId32"/>
    <p:sldId id="576" r:id="rId33"/>
    <p:sldId id="563" r:id="rId34"/>
    <p:sldId id="562" r:id="rId35"/>
    <p:sldId id="333" r:id="rId36"/>
    <p:sldId id="480" r:id="rId37"/>
    <p:sldId id="714" r:id="rId38"/>
    <p:sldId id="430" r:id="rId39"/>
    <p:sldId id="559" r:id="rId40"/>
    <p:sldId id="593" r:id="rId41"/>
    <p:sldId id="598" r:id="rId42"/>
    <p:sldId id="418" r:id="rId43"/>
    <p:sldId id="425" r:id="rId44"/>
    <p:sldId id="419" r:id="rId45"/>
    <p:sldId id="717" r:id="rId46"/>
    <p:sldId id="718" r:id="rId47"/>
    <p:sldId id="722" r:id="rId48"/>
    <p:sldId id="719" r:id="rId49"/>
    <p:sldId id="720" r:id="rId50"/>
    <p:sldId id="721"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DDD"/>
    <a:srgbClr val="0F0684"/>
    <a:srgbClr val="117D60"/>
    <a:srgbClr val="C0C0C0"/>
    <a:srgbClr val="E42D1A"/>
    <a:srgbClr val="F5B0A9"/>
    <a:srgbClr val="E7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89" autoAdjust="0"/>
  </p:normalViewPr>
  <p:slideViewPr>
    <p:cSldViewPr>
      <p:cViewPr varScale="1">
        <p:scale>
          <a:sx n="114" d="100"/>
          <a:sy n="114" d="100"/>
        </p:scale>
        <p:origin x="15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695B0ABA-4834-4E50-85C1-7B30763184EE}" type="datetime1">
              <a:rPr lang="en-US"/>
              <a:pPr>
                <a:defRPr/>
              </a:pPr>
              <a:t>9/16/20</a:t>
            </a:fld>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AE533807-A9DB-45E6-8B73-9063D0180ECC}" type="slidenum">
              <a:rPr lang="en-US"/>
              <a:pPr>
                <a:defRPr/>
              </a:pPr>
              <a:t>‹#›</a:t>
            </a:fld>
            <a:endParaRPr lang="en-US"/>
          </a:p>
        </p:txBody>
      </p:sp>
      <p:sp>
        <p:nvSpPr>
          <p:cNvPr id="2" name="Footer Placeholder 1"/>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234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89120D-C593-4337-BADB-83D9DAC6871D}" type="datetimeFigureOut">
              <a:rPr lang="en-US" smtClean="0"/>
              <a:t>9/16/20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C9CE36-9004-47D3-97F8-6C64A115782B}" type="slidenum">
              <a:rPr lang="en-US" smtClean="0"/>
              <a:t>‹#›</a:t>
            </a:fld>
            <a:endParaRPr lang="en-US"/>
          </a:p>
        </p:txBody>
      </p:sp>
    </p:spTree>
    <p:extLst>
      <p:ext uri="{BB962C8B-B14F-4D97-AF65-F5344CB8AC3E}">
        <p14:creationId xmlns:p14="http://schemas.microsoft.com/office/powerpoint/2010/main" val="377440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upportstofamilies.org/wp-content/uploads/parent-expectations_D21.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Workforce Innovation and Opportunity Act is designed to help job seekers access employment,</a:t>
            </a:r>
            <a:r>
              <a:rPr lang="en-US" baseline="0" dirty="0"/>
              <a:t> education, training and support services to succeed in the labor market and match employers with the skilled workers they need to compete in the global economy.   The main impact of this act on ODP employment services is in regard to  Section 511 of the Rehabilitation Act, as added by WIOA.  Section 511 provides limitations on the use of Section 14(c) subminimum wage certificates </a:t>
            </a:r>
          </a:p>
          <a:p>
            <a:r>
              <a:rPr lang="en-US" baseline="0" dirty="0"/>
              <a:t>for youth transitioning from secondary education and limitations on schools regarding contracts with Section 14(c) certificate holder. The intent of Section 511, and WIOA more broadly, is to insure that transition from secondary education  and/or postsecondary education to competitive integrated employment is the primary goal for youth in transition, including youth with significant disabilities. Section 511 of the Rehabilitation Act, as added by the Workforce Innovation and Opportunity </a:t>
            </a:r>
          </a:p>
          <a:p>
            <a:r>
              <a:rPr lang="en-US" baseline="0" dirty="0"/>
              <a:t>Act (WIOA), makes several changes to Section 14(c) of the FLSA including:</a:t>
            </a:r>
          </a:p>
          <a:p>
            <a:pPr marL="171450" indent="-171450">
              <a:buFont typeface="Arial" panose="020B0604020202020204" pitchFamily="34" charset="0"/>
              <a:buChar char="•"/>
            </a:pPr>
            <a:r>
              <a:rPr lang="en-US" baseline="0" dirty="0"/>
              <a:t>Prohibits anyone age 24 or younger from starting work at subminimum wage unless it is documented that the person received transition services under the Individuals with Disabilities Education Act (IDEA); has applied for VR services and was unsuccessful; and has been provided counseling and referral to other resources with the goal of CIE.</a:t>
            </a:r>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t>2</a:t>
            </a:fld>
            <a:endParaRPr lang="en-US"/>
          </a:p>
        </p:txBody>
      </p:sp>
    </p:spTree>
    <p:extLst>
      <p:ext uri="{BB962C8B-B14F-4D97-AF65-F5344CB8AC3E}">
        <p14:creationId xmlns:p14="http://schemas.microsoft.com/office/powerpoint/2010/main" val="137945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C47E-29E9-4C05-94BA-8C0B40E33085}" type="slidenum">
              <a:rPr lang="en-US" smtClean="0"/>
              <a:t>21</a:t>
            </a:fld>
            <a:endParaRPr lang="en-US" dirty="0"/>
          </a:p>
        </p:txBody>
      </p:sp>
    </p:spTree>
    <p:extLst>
      <p:ext uri="{BB962C8B-B14F-4D97-AF65-F5344CB8AC3E}">
        <p14:creationId xmlns:p14="http://schemas.microsoft.com/office/powerpoint/2010/main" val="150516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F68CB-ACA5-4DE9-9CF6-5F711ADFAC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46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C47E-29E9-4C05-94BA-8C0B40E33085}" type="slidenum">
              <a:rPr lang="en-US" smtClean="0"/>
              <a:t>26</a:t>
            </a:fld>
            <a:endParaRPr lang="en-US" dirty="0"/>
          </a:p>
        </p:txBody>
      </p:sp>
    </p:spTree>
    <p:extLst>
      <p:ext uri="{BB962C8B-B14F-4D97-AF65-F5344CB8AC3E}">
        <p14:creationId xmlns:p14="http://schemas.microsoft.com/office/powerpoint/2010/main" val="33456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D016BE8-102F-D748-9DC2-3DE3B6CAF2B1}" type="slidenum">
              <a:rPr lang="en-US" altLang="en-US" smtClean="0"/>
              <a:pPr>
                <a:defRPr/>
              </a:pPr>
              <a:t>32</a:t>
            </a:fld>
            <a:endParaRPr lang="en-US" altLang="en-US"/>
          </a:p>
        </p:txBody>
      </p:sp>
    </p:spTree>
    <p:extLst>
      <p:ext uri="{BB962C8B-B14F-4D97-AF65-F5344CB8AC3E}">
        <p14:creationId xmlns:p14="http://schemas.microsoft.com/office/powerpoint/2010/main" val="12456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9F5B7F3E-C630-44EA-99FC-204502DEC8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12DAB7F-74CE-46E7-905B-2D9E5379FF1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Good Afternoon, my name is ________________________. This webinar is being brought to you by The Pennsylvania Community on Transition and on behalf of the PA-Community on Transition, I want to thank you for joining us today. </a:t>
            </a:r>
          </a:p>
          <a:p>
            <a:pPr>
              <a:defRPr/>
            </a:pPr>
            <a:endParaRPr lang="en-US" dirty="0"/>
          </a:p>
          <a:p>
            <a:pPr>
              <a:defRPr/>
            </a:pPr>
            <a:r>
              <a:rPr lang="en-US" dirty="0"/>
              <a:t>The Pennsylvania Community on Transition is a group of various stakeholders from across Pennsylvania who work collaboratively to ensure appropriate transition outcomes for Pennsylvania youth and young adults.</a:t>
            </a:r>
          </a:p>
          <a:p>
            <a:pPr>
              <a:defRPr/>
            </a:pPr>
            <a:endParaRPr lang="en-US" dirty="0"/>
          </a:p>
          <a:p>
            <a:pPr>
              <a:defRPr/>
            </a:pPr>
            <a:r>
              <a:rPr lang="en-US" dirty="0"/>
              <a:t>The Pennsylvania Community on Transition is a state leadership team consisting of representative from: the State Departments of Education, Health, Labor and Industry, and Human Services; Various Serving Agencies, Young Adults, Parent Organizations, Advocates, Higher Education, and Employers.</a:t>
            </a:r>
          </a:p>
          <a:p>
            <a:pPr>
              <a:defRPr/>
            </a:pPr>
            <a:endParaRPr lang="en-US" dirty="0"/>
          </a:p>
          <a:p>
            <a:pPr>
              <a:defRPr/>
            </a:pPr>
            <a:r>
              <a:rPr lang="en-US" dirty="0"/>
              <a:t>The shared vision and common goals of the Pennsylvania Community on Transition is achieved when all PA youth and young adults with disabilities:</a:t>
            </a:r>
          </a:p>
          <a:p>
            <a:pPr>
              <a:defRPr/>
            </a:pPr>
            <a:r>
              <a:rPr lang="en-US" dirty="0"/>
              <a:t>- Successfully transition to the role of productive and participating adult citizens</a:t>
            </a:r>
          </a:p>
          <a:p>
            <a:pPr>
              <a:defRPr/>
            </a:pPr>
            <a:r>
              <a:rPr lang="en-US" dirty="0"/>
              <a:t>- Are empowered to recognize their talents, strengths, and voice</a:t>
            </a:r>
          </a:p>
          <a:p>
            <a:pPr marL="171450" indent="-171450">
              <a:buFontTx/>
              <a:buChar char="-"/>
              <a:defRPr/>
            </a:pPr>
            <a:r>
              <a:rPr lang="en-US" dirty="0"/>
              <a:t>Have equal access to resources that will promote their full participation in the communities of their choice.</a:t>
            </a:r>
          </a:p>
          <a:p>
            <a:pPr marL="171450" indent="-171450">
              <a:buFontTx/>
              <a:buChar char="-"/>
              <a:defRPr/>
            </a:pPr>
            <a:endParaRPr lang="en-US" dirty="0"/>
          </a:p>
          <a:p>
            <a:pPr>
              <a:defRPr/>
            </a:pPr>
            <a:r>
              <a:rPr lang="en-US" dirty="0"/>
              <a:t>This webinar series is designed to assist individuals of all abilities think about life experiences needed to move ahead in life. Throughout the series, a cross-agency panel, including the Office of Vocational Rehabilitation (OVR), Office of Developmental Programs (ODP), and Pennsylvania Youth Leadership Network (PYLN) representatives will provide participants with information on what IEP teams and students need to know and do regarding setting a vision for a meaningful life, identify how to find or develop supports, and discover what it takes for students to live the lives they want to live.</a:t>
            </a:r>
          </a:p>
          <a:p>
            <a:pPr>
              <a:defRPr/>
            </a:pPr>
            <a:r>
              <a:rPr lang="en-US" dirty="0"/>
              <a:t> </a:t>
            </a:r>
          </a:p>
          <a:p>
            <a:pPr>
              <a:defRPr/>
            </a:pPr>
            <a:r>
              <a:rPr lang="en-US" i="1" dirty="0"/>
              <a:t>Charting the LifeCourse™</a:t>
            </a:r>
            <a:r>
              <a:rPr lang="en-US" dirty="0"/>
              <a:t> and LifeCourseTools.com is a project of the University of Missouri-Kansas City Institute for Human Development, Missouri’s University Center for Excellence in Developmental Disabilities Education, Research and Services (UCEDD) and endorsed by the Pennsylvania Department of Health and Human Services and supported by the Pennsylvania Community on Transition.</a:t>
            </a:r>
          </a:p>
          <a:p>
            <a:pPr>
              <a:defRPr/>
            </a:pPr>
            <a:endParaRPr lang="en-US" dirty="0"/>
          </a:p>
          <a:p>
            <a:pPr>
              <a:defRPr/>
            </a:pPr>
            <a:endParaRPr lang="en-US" dirty="0"/>
          </a:p>
          <a:p>
            <a:pPr>
              <a:defRPr/>
            </a:pPr>
            <a:r>
              <a:rPr lang="en-US" dirty="0"/>
              <a:t>This series is Part three of four.  </a:t>
            </a:r>
          </a:p>
          <a:p>
            <a:pPr>
              <a:defRPr/>
            </a:pPr>
            <a:endParaRPr lang="en-US" dirty="0"/>
          </a:p>
          <a:p>
            <a:pPr>
              <a:defRPr/>
            </a:pPr>
            <a:r>
              <a:rPr lang="en-US" dirty="0"/>
              <a:t>December 5, 2018 Planning for the LifeCourse - Employment Uses </a:t>
            </a:r>
          </a:p>
          <a:p>
            <a:pPr>
              <a:defRPr/>
            </a:pPr>
            <a:r>
              <a:rPr lang="en-US" dirty="0"/>
              <a:t>February 6, 2019 Planning for the LifeCourse - Postsecondary Education and Training Uses </a:t>
            </a:r>
          </a:p>
          <a:p>
            <a:pPr>
              <a:defRPr/>
            </a:pPr>
            <a:r>
              <a:rPr lang="en-US" dirty="0"/>
              <a:t>April 1, 2019 Planning for the LifeCourse - Independent Living</a:t>
            </a:r>
          </a:p>
          <a:p>
            <a:pPr>
              <a:defRPr/>
            </a:pPr>
            <a:endParaRPr lang="en-US" dirty="0"/>
          </a:p>
          <a:p>
            <a:pPr>
              <a:defRPr/>
            </a:pPr>
            <a:r>
              <a:rPr lang="en-US" dirty="0"/>
              <a:t>For those of you on the webinar, I want to remind you that we are using Zoom Webinar for today’s presentation.  This webinar is being recorded and will be archived on the </a:t>
            </a:r>
            <a:r>
              <a:rPr lang="en-US" dirty="0" err="1"/>
              <a:t>PaTTAN</a:t>
            </a:r>
            <a:r>
              <a:rPr lang="en-US" dirty="0"/>
              <a:t> website.   Zoom has a chat feature that can be used to ask questions directly to the panel.  This will be monitored by staff.  In addition, there is a Q/A feature.  All participants will be muted for the webinar so please use those features is you have a question.   ACT 48 and CRC are NOT being offered for today.  If you are need of a certificate of participation, please email me at XX.   </a:t>
            </a:r>
          </a:p>
          <a:p>
            <a:pPr>
              <a:defRPr/>
            </a:pPr>
            <a:endParaRPr lang="en-US" dirty="0"/>
          </a:p>
          <a:p>
            <a:pPr>
              <a:defRPr/>
            </a:pPr>
            <a:r>
              <a:rPr lang="en-US" dirty="0"/>
              <a:t>In addition to myself, today’s panel includes:</a:t>
            </a:r>
          </a:p>
          <a:p>
            <a:pPr>
              <a:defRPr/>
            </a:pPr>
            <a:endParaRPr lang="en-US" dirty="0"/>
          </a:p>
          <a:p>
            <a:pPr>
              <a:defRPr/>
            </a:pPr>
            <a:r>
              <a:rPr lang="en-US" dirty="0"/>
              <a:t>Everett </a:t>
            </a:r>
            <a:r>
              <a:rPr lang="en-US" dirty="0" err="1"/>
              <a:t>Diebler</a:t>
            </a:r>
            <a:r>
              <a:rPr lang="en-US" dirty="0"/>
              <a:t> representing Pennsylvania Youth Leadership Network. </a:t>
            </a:r>
          </a:p>
          <a:p>
            <a:pPr>
              <a:defRPr/>
            </a:pPr>
            <a:endParaRPr lang="en-US" dirty="0"/>
          </a:p>
          <a:p>
            <a:pPr>
              <a:defRPr/>
            </a:pPr>
            <a:r>
              <a:rPr lang="en-US" dirty="0"/>
              <a:t>Kim Robinson Division Chief, Transition and 511</a:t>
            </a:r>
          </a:p>
          <a:p>
            <a:pPr>
              <a:defRPr/>
            </a:pPr>
            <a:r>
              <a:rPr lang="en-US" dirty="0"/>
              <a:t>Pennsylvania Department of Labor &amp; Industry</a:t>
            </a:r>
          </a:p>
          <a:p>
            <a:pPr>
              <a:defRPr/>
            </a:pPr>
            <a:endParaRPr lang="en-US" b="1" dirty="0"/>
          </a:p>
          <a:p>
            <a:pPr>
              <a:defRPr/>
            </a:pPr>
            <a:r>
              <a:rPr lang="en-US" b="1" dirty="0"/>
              <a:t>Kelly J. B. Arnold</a:t>
            </a:r>
            <a:r>
              <a:rPr lang="en-US" dirty="0"/>
              <a:t> | Human Services Program Specialist | Employment Director</a:t>
            </a:r>
          </a:p>
          <a:p>
            <a:pPr>
              <a:defRPr/>
            </a:pPr>
            <a:r>
              <a:rPr lang="en-US" dirty="0"/>
              <a:t>Pennsylvania Department of Human Services | Office of Developmental Programs</a:t>
            </a:r>
          </a:p>
          <a:p>
            <a:pPr>
              <a:defRPr/>
            </a:pPr>
            <a:endParaRPr lang="en-US" dirty="0"/>
          </a:p>
          <a:p>
            <a:pPr>
              <a:defRPr/>
            </a:pPr>
            <a:r>
              <a:rPr lang="en-US" b="1" dirty="0"/>
              <a:t>Amy Millar </a:t>
            </a:r>
            <a:r>
              <a:rPr lang="en-US" dirty="0"/>
              <a:t>| Supporting Families Statewide Initiative Coordinator </a:t>
            </a:r>
          </a:p>
          <a:p>
            <a:pPr>
              <a:defRPr/>
            </a:pPr>
            <a:r>
              <a:rPr lang="en-US" dirty="0"/>
              <a:t>Pennsylvania Department of Human Services | Office of Developmental Programs</a:t>
            </a:r>
          </a:p>
          <a:p>
            <a:pPr>
              <a:defRPr/>
            </a:pPr>
            <a:endParaRPr lang="en-US" dirty="0"/>
          </a:p>
          <a:p>
            <a:pPr>
              <a:defRPr/>
            </a:pPr>
            <a:endParaRPr lang="en-US" dirty="0"/>
          </a:p>
          <a:p>
            <a:pPr>
              <a:defRPr/>
            </a:pPr>
            <a:endParaRPr lang="en-US" dirty="0"/>
          </a:p>
          <a:p>
            <a:pPr>
              <a:defRPr/>
            </a:pPr>
            <a:r>
              <a:rPr lang="en-US" dirty="0"/>
              <a:t>At this time, I am going to turn presentation over to Amy Millar of ODP.   </a:t>
            </a:r>
          </a:p>
          <a:p>
            <a:pPr>
              <a:defRPr/>
            </a:pPr>
            <a:endParaRPr lang="en-US" altLang="en-US" dirty="0"/>
          </a:p>
        </p:txBody>
      </p:sp>
      <p:sp>
        <p:nvSpPr>
          <p:cNvPr id="4" name="Header Placeholder 3">
            <a:extLst>
              <a:ext uri="{FF2B5EF4-FFF2-40B4-BE49-F238E27FC236}">
                <a16:creationId xmlns:a16="http://schemas.microsoft.com/office/drawing/2014/main" id="{7DE8E429-99BA-4EE8-BB72-F79629BD98F5}"/>
              </a:ext>
            </a:extLst>
          </p:cNvPr>
          <p:cNvSpPr>
            <a:spLocks noGrp="1"/>
          </p:cNvSpPr>
          <p:nvPr>
            <p:ph type="hdr" sz="quarter"/>
          </p:nvPr>
        </p:nvSpPr>
        <p:spPr/>
        <p:txBody>
          <a:bodyPr/>
          <a:lstStyle/>
          <a:p>
            <a:pPr>
              <a:defRPr/>
            </a:pPr>
            <a:r>
              <a:rPr lang="en-US" altLang="en-US"/>
              <a:t>DDTT Directors' Summit</a:t>
            </a:r>
          </a:p>
        </p:txBody>
      </p:sp>
      <p:sp>
        <p:nvSpPr>
          <p:cNvPr id="5" name="Date Placeholder 4">
            <a:extLst>
              <a:ext uri="{FF2B5EF4-FFF2-40B4-BE49-F238E27FC236}">
                <a16:creationId xmlns:a16="http://schemas.microsoft.com/office/drawing/2014/main" id="{F3C0718D-6A39-4129-BD01-070EFFBBEFC9}"/>
              </a:ext>
            </a:extLst>
          </p:cNvPr>
          <p:cNvSpPr>
            <a:spLocks noGrp="1"/>
          </p:cNvSpPr>
          <p:nvPr>
            <p:ph type="dt" sz="quarter" idx="1"/>
          </p:nvPr>
        </p:nvSpPr>
        <p:spPr/>
        <p:txBody>
          <a:bodyPr/>
          <a:lstStyle/>
          <a:p>
            <a:pPr>
              <a:defRPr/>
            </a:pPr>
            <a:r>
              <a:rPr lang="en-US" altLang="en-US"/>
              <a:t>5.17.18</a:t>
            </a:r>
          </a:p>
        </p:txBody>
      </p:sp>
      <p:sp>
        <p:nvSpPr>
          <p:cNvPr id="111622" name="Slide Number Placeholder 5">
            <a:extLst>
              <a:ext uri="{FF2B5EF4-FFF2-40B4-BE49-F238E27FC236}">
                <a16:creationId xmlns:a16="http://schemas.microsoft.com/office/drawing/2014/main" id="{5AC41559-6821-4B2F-8606-4BE14C6BBD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23D421-AF33-4D0C-8498-F583A7435D48}" type="slidenum">
              <a:rPr lang="en-US" altLang="en-US">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353522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4BE707C-6C35-4C32-BB51-8456A145D6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BDABC796-1AF9-4EFB-935E-401A568273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As</a:t>
            </a:r>
            <a:r>
              <a:rPr lang="en-US" altLang="en-US" baseline="0" dirty="0"/>
              <a:t> you may recall from the October webinar overview of the Charting the LifeCourse framework rand tools, the core belief of the LifeCourse Framework is that all people have the right to live, love, work, play, and pursue their life aspirations in their community.</a:t>
            </a:r>
          </a:p>
          <a:p>
            <a:endParaRPr lang="en-US" altLang="en-US" baseline="0" dirty="0"/>
          </a:p>
          <a:p>
            <a:r>
              <a:rPr lang="en-US" altLang="en-US" baseline="0" dirty="0"/>
              <a:t>What you see here are the building blocks of the Charting the LifeCourse Framework. They are the core principles and values that are important as we begin to think differently about what it means to support individuals with disabilities and their families to have good lives. </a:t>
            </a:r>
            <a:endParaRPr lang="en-US" altLang="en-US" dirty="0"/>
          </a:p>
        </p:txBody>
      </p:sp>
      <p:sp>
        <p:nvSpPr>
          <p:cNvPr id="4" name="Header Placeholder 3">
            <a:extLst>
              <a:ext uri="{FF2B5EF4-FFF2-40B4-BE49-F238E27FC236}">
                <a16:creationId xmlns:a16="http://schemas.microsoft.com/office/drawing/2014/main" id="{8E2C0631-4C58-4F28-A934-74C902A97843}"/>
              </a:ext>
            </a:extLst>
          </p:cNvPr>
          <p:cNvSpPr>
            <a:spLocks noGrp="1"/>
          </p:cNvSpPr>
          <p:nvPr>
            <p:ph type="hdr" sz="quarter"/>
          </p:nvPr>
        </p:nvSpPr>
        <p:spPr/>
        <p:txBody>
          <a:bodyPr/>
          <a:lstStyle/>
          <a:p>
            <a:pPr>
              <a:defRPr/>
            </a:pPr>
            <a:r>
              <a:rPr lang="en-US" altLang="en-US" dirty="0"/>
              <a:t>DDTT Directors' Summit</a:t>
            </a:r>
          </a:p>
        </p:txBody>
      </p:sp>
      <p:sp>
        <p:nvSpPr>
          <p:cNvPr id="5" name="Date Placeholder 4">
            <a:extLst>
              <a:ext uri="{FF2B5EF4-FFF2-40B4-BE49-F238E27FC236}">
                <a16:creationId xmlns:a16="http://schemas.microsoft.com/office/drawing/2014/main" id="{3349CC7D-B792-4B3F-A9BD-5A733A6F2471}"/>
              </a:ext>
            </a:extLst>
          </p:cNvPr>
          <p:cNvSpPr>
            <a:spLocks noGrp="1"/>
          </p:cNvSpPr>
          <p:nvPr>
            <p:ph type="dt" sz="quarter" idx="1"/>
          </p:nvPr>
        </p:nvSpPr>
        <p:spPr/>
        <p:txBody>
          <a:bodyPr/>
          <a:lstStyle/>
          <a:p>
            <a:pPr>
              <a:defRPr/>
            </a:pPr>
            <a:r>
              <a:rPr lang="en-US" altLang="en-US" dirty="0"/>
              <a:t>5.17.18</a:t>
            </a:r>
          </a:p>
        </p:txBody>
      </p:sp>
      <p:sp>
        <p:nvSpPr>
          <p:cNvPr id="119814" name="Slide Number Placeholder 5">
            <a:extLst>
              <a:ext uri="{FF2B5EF4-FFF2-40B4-BE49-F238E27FC236}">
                <a16:creationId xmlns:a16="http://schemas.microsoft.com/office/drawing/2014/main" id="{9C4A235D-D966-407A-B7E6-4380CAF6C8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CBBA4B-F8CB-4E13-A0FA-E32FEE5013BE}" type="slidenum">
              <a:rPr lang="en-US" altLang="en-US">
                <a:latin typeface="Calibri" panose="020F0502020204030204" pitchFamily="34" charset="0"/>
              </a:rPr>
              <a:pPr/>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3168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5A015E6-85FE-4543-9A14-6C7BBB52D7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D9114D13-5CA7-4169-AC87-A64A011B3A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These are the life domains that everyone, including</a:t>
            </a:r>
            <a:r>
              <a:rPr lang="en-US" altLang="en-US" baseline="0" dirty="0"/>
              <a:t> families of and people with disabilities, experience.</a:t>
            </a:r>
          </a:p>
          <a:p>
            <a:pPr eaLnBrk="1" hangingPunct="1">
              <a:spcBef>
                <a:spcPct val="0"/>
              </a:spcBef>
            </a:pPr>
            <a:endParaRPr lang="en-US" altLang="en-US" baseline="0" dirty="0"/>
          </a:p>
          <a:p>
            <a:pPr eaLnBrk="1" hangingPunct="1">
              <a:spcBef>
                <a:spcPct val="0"/>
              </a:spcBef>
            </a:pPr>
            <a:r>
              <a:rPr lang="en-US" altLang="en-US" baseline="0" dirty="0"/>
              <a:t>Life domains are different aspects of life that we all consider as we age and grow.</a:t>
            </a:r>
          </a:p>
          <a:p>
            <a:pPr eaLnBrk="1" hangingPunct="1">
              <a:spcBef>
                <a:spcPct val="0"/>
              </a:spcBef>
            </a:pPr>
            <a:endParaRPr lang="en-US" altLang="en-US" baseline="0" dirty="0"/>
          </a:p>
          <a:p>
            <a:pPr eaLnBrk="1" hangingPunct="1">
              <a:spcBef>
                <a:spcPct val="0"/>
              </a:spcBef>
            </a:pPr>
            <a:r>
              <a:rPr lang="en-US" altLang="en-US" baseline="0" dirty="0"/>
              <a:t>Everyone has to figure out what they’ll do during the day – got to school, volunteer, get a job, where they live, how they’ll stay healthy, etc. </a:t>
            </a:r>
          </a:p>
          <a:p>
            <a:pPr eaLnBrk="1" hangingPunct="1">
              <a:spcBef>
                <a:spcPct val="0"/>
              </a:spcBef>
            </a:pPr>
            <a:endParaRPr lang="en-US" altLang="en-US" baseline="0" dirty="0"/>
          </a:p>
          <a:p>
            <a:pPr eaLnBrk="1" hangingPunct="1">
              <a:spcBef>
                <a:spcPct val="0"/>
              </a:spcBef>
            </a:pPr>
            <a:r>
              <a:rPr lang="en-US" altLang="en-US" baseline="0" dirty="0"/>
              <a:t>Thinking about daily life and employment, which is the focus of today’s webinar, we think about </a:t>
            </a:r>
            <a:r>
              <a:rPr lang="en-US" dirty="0">
                <a:effectLst/>
              </a:rPr>
              <a:t>the life stages in</a:t>
            </a:r>
            <a:r>
              <a:rPr lang="en-US" baseline="0" dirty="0">
                <a:effectLst/>
              </a:rPr>
              <a:t> which a family member and the child’s support system focuses on in relation to this domain. During the early years, the</a:t>
            </a:r>
            <a:r>
              <a:rPr lang="en-US" dirty="0">
                <a:effectLst/>
              </a:rPr>
              <a:t> focus is getting a child ready for school.  During the school years, the focus begins to turn to getting ready for adult life – working toward a vision of what the person will do after school ends, what kind of job they might have, and what their day-to-day life might look like.</a:t>
            </a:r>
            <a:r>
              <a:rPr lang="en-US" baseline="0" dirty="0">
                <a:effectLst/>
              </a:rPr>
              <a:t> Amy referenced this in October, but I wanted to mention again the “Charting the </a:t>
            </a:r>
            <a:r>
              <a:rPr lang="en-US" baseline="0" dirty="0" err="1">
                <a:effectLst/>
              </a:rPr>
              <a:t>LifeCourse</a:t>
            </a:r>
            <a:r>
              <a:rPr lang="en-US" baseline="0" dirty="0">
                <a:effectLst/>
              </a:rPr>
              <a:t> Experiences and Questions Booklet – A Guide for Individuals, Families and Professionals,” otherwise known as the blue book. </a:t>
            </a:r>
            <a:r>
              <a:rPr lang="en-US" altLang="en-US" dirty="0"/>
              <a:t>This booklet</a:t>
            </a:r>
            <a:r>
              <a:rPr lang="en-US" altLang="en-US" baseline="0" dirty="0"/>
              <a:t> is a guide for the aforementioned audiences that contains questions to consider related to each life domain, during each life stage, which are prenatal and infancy, early childhood, school age, transition, adulthood, and aging. </a:t>
            </a:r>
            <a:endParaRPr lang="en-US" altLang="en-US" dirty="0"/>
          </a:p>
          <a:p>
            <a:pPr eaLnBrk="1" hangingPunct="1">
              <a:spcBef>
                <a:spcPct val="0"/>
              </a:spcBef>
            </a:pPr>
            <a:endParaRPr lang="en-US" altLang="en-US" dirty="0"/>
          </a:p>
          <a:p>
            <a:pPr eaLnBrk="1" hangingPunct="1">
              <a:spcBef>
                <a:spcPct val="0"/>
              </a:spcBef>
            </a:pPr>
            <a:r>
              <a:rPr lang="en-US" altLang="en-US" dirty="0"/>
              <a:t>Highlight Employment Guide (to be released in spring)</a:t>
            </a:r>
          </a:p>
          <a:p>
            <a:pPr eaLnBrk="1" hangingPunct="1">
              <a:spcBef>
                <a:spcPct val="0"/>
              </a:spcBef>
            </a:pPr>
            <a:endParaRPr lang="en-US" altLang="en-US" dirty="0"/>
          </a:p>
          <a:p>
            <a:pPr eaLnBrk="1" hangingPunct="1">
              <a:spcBef>
                <a:spcPct val="0"/>
              </a:spcBef>
            </a:pPr>
            <a:endParaRPr lang="en-US" altLang="en-US" dirty="0"/>
          </a:p>
        </p:txBody>
      </p:sp>
      <p:sp>
        <p:nvSpPr>
          <p:cNvPr id="123908" name="Date Placeholder 1">
            <a:extLst>
              <a:ext uri="{FF2B5EF4-FFF2-40B4-BE49-F238E27FC236}">
                <a16:creationId xmlns:a16="http://schemas.microsoft.com/office/drawing/2014/main" id="{97AADA5B-E313-42A3-82E3-479A1B86399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latin typeface="Calibri" panose="020F0502020204030204" pitchFamily="34" charset="0"/>
              </a:rPr>
              <a:t>5.17.18</a:t>
            </a:r>
          </a:p>
        </p:txBody>
      </p:sp>
      <p:sp>
        <p:nvSpPr>
          <p:cNvPr id="123909" name="Header Placeholder 2">
            <a:extLst>
              <a:ext uri="{FF2B5EF4-FFF2-40B4-BE49-F238E27FC236}">
                <a16:creationId xmlns:a16="http://schemas.microsoft.com/office/drawing/2014/main" id="{E3A9E0D9-B69A-4446-8FF6-E3CB5BE88E2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a:latin typeface="Calibri" panose="020F0502020204030204" pitchFamily="34" charset="0"/>
              </a:rPr>
              <a:t>DDTT Directors' Summit</a:t>
            </a:r>
          </a:p>
        </p:txBody>
      </p:sp>
      <p:sp>
        <p:nvSpPr>
          <p:cNvPr id="123910" name="Slide Number Placeholder 3">
            <a:extLst>
              <a:ext uri="{FF2B5EF4-FFF2-40B4-BE49-F238E27FC236}">
                <a16:creationId xmlns:a16="http://schemas.microsoft.com/office/drawing/2014/main" id="{8DDD4F73-AF5C-47B5-AEB9-09D67B1AF0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38032-9654-4C7A-A3ED-0341130262BE}" type="slidenum">
              <a:rPr lang="en-US" altLang="en-US">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304491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929C6F6-8A0F-46F0-82E4-2E4C3B5B501D}" type="slidenum">
              <a:rPr lang="en-US" altLang="en-US" smtClean="0">
                <a:latin typeface="Calibri" panose="020F0502020204030204" pitchFamily="34" charset="0"/>
              </a:rPr>
              <a:pPr fontAlgn="base">
                <a:spcBef>
                  <a:spcPct val="0"/>
                </a:spcBef>
                <a:spcAft>
                  <a:spcPct val="0"/>
                </a:spcAft>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381846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“There is a tension here we must release. Professionals are sometimes reluctant to encourage parents to “hope large” because it ultimately will require us to do things differently, demand us to invest differently. We must be willing to let families show us what is possible when their vision exceeds our own. Indeed this is how the world has always moved forward fastest. “   ~ Erik Carter</a:t>
            </a:r>
          </a:p>
          <a:p>
            <a:endParaRPr lang="en-US" altLang="en-US" dirty="0"/>
          </a:p>
          <a:p>
            <a:pPr eaLnBrk="1" hangingPunct="1"/>
            <a:r>
              <a:rPr lang="en-US" altLang="en-US" dirty="0"/>
              <a:t>Expectations are formed early and over time and they are influenced by opportunities and supports.</a:t>
            </a:r>
          </a:p>
          <a:p>
            <a:pPr eaLnBrk="1" hangingPunct="1"/>
            <a:endParaRPr lang="en-US" altLang="en-US" dirty="0"/>
          </a:p>
          <a:p>
            <a:pPr eaLnBrk="1" hangingPunct="1"/>
            <a:r>
              <a:rPr lang="en-US" altLang="en-US" dirty="0"/>
              <a:t>Having expectations for the future encourages us to shape experiences day to day, and to allow those experiences to shape new expectations and discoveries.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hlinkClick r:id="rId3"/>
              </a:rPr>
              <a:t>www.supportstofamilies.org/wp-content/uploads/</a:t>
            </a:r>
            <a:r>
              <a:rPr lang="en-US" altLang="en-US" b="1" dirty="0">
                <a:hlinkClick r:id="rId3"/>
              </a:rPr>
              <a:t>parent</a:t>
            </a:r>
            <a:r>
              <a:rPr lang="en-US" altLang="en-US" dirty="0">
                <a:hlinkClick r:id="rId3"/>
              </a:rPr>
              <a:t>-</a:t>
            </a:r>
            <a:r>
              <a:rPr lang="en-US" altLang="en-US" b="1" dirty="0">
                <a:hlinkClick r:id="rId3"/>
              </a:rPr>
              <a:t>expectations</a:t>
            </a:r>
            <a:r>
              <a:rPr lang="en-US" altLang="en-US" dirty="0">
                <a:hlinkClick r:id="rId3"/>
              </a:rPr>
              <a:t>_D21.pdf</a:t>
            </a:r>
            <a:endParaRPr lang="en-US" altLang="en-US" dirty="0"/>
          </a:p>
          <a:p>
            <a:endParaRPr lang="en-US" altLang="en-US" dirty="0"/>
          </a:p>
        </p:txBody>
      </p:sp>
      <p:sp>
        <p:nvSpPr>
          <p:cNvPr id="6861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566E7EE-8D85-40BA-B180-F70E1EF7A646}" type="slidenum">
              <a:rPr lang="en-US" altLang="en-US" smtClean="0">
                <a:latin typeface="Calibri" panose="020F0502020204030204" pitchFamily="34" charset="0"/>
              </a:rPr>
              <a:pPr fontAlgn="base">
                <a:spcBef>
                  <a:spcPct val="0"/>
                </a:spcBef>
                <a:spcAft>
                  <a:spcPct val="0"/>
                </a:spcAft>
              </a:pPr>
              <a:t>37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48292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C47E-29E9-4C05-94BA-8C0B40E33085}" type="slidenum">
              <a:rPr lang="en-US" smtClean="0"/>
              <a:t>38</a:t>
            </a:fld>
            <a:endParaRPr lang="en-US" dirty="0"/>
          </a:p>
        </p:txBody>
      </p:sp>
    </p:spTree>
    <p:extLst>
      <p:ext uri="{BB962C8B-B14F-4D97-AF65-F5344CB8AC3E}">
        <p14:creationId xmlns:p14="http://schemas.microsoft.com/office/powerpoint/2010/main" val="63724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dirty="0"/>
              <a:t>Kelly</a:t>
            </a:r>
          </a:p>
          <a:p>
            <a:r>
              <a:rPr lang="en-US" sz="1050" b="1" dirty="0"/>
              <a:t>First Say - </a:t>
            </a:r>
            <a:r>
              <a:rPr lang="en-US" sz="1050" dirty="0"/>
              <a:t>On March 10, 2016, Governor Tom Wolf signed Executive Order 2016-03, entitled “Establishing ‘Employment First’ Policy and Increasing Competitive-Integrated Employment for Pennsylvanians with a Disability.” </a:t>
            </a:r>
          </a:p>
          <a:p>
            <a:r>
              <a:rPr lang="en-US" sz="1050" dirty="0"/>
              <a:t>Before we get </a:t>
            </a:r>
            <a:r>
              <a:rPr lang="en-US" sz="1050" baseline="0" dirty="0"/>
              <a:t>into the Executive Order, I’d like to read a few statistics that are noted in the Executive Order Recommendations Summary, which I’ll talk about shortly. </a:t>
            </a:r>
          </a:p>
          <a:p>
            <a:endParaRPr lang="en-US" sz="1050" dirty="0"/>
          </a:p>
          <a:p>
            <a:r>
              <a:rPr lang="en-US" sz="1050" dirty="0"/>
              <a:t>RELEVANT STATISTICS FOR PENNSYLVANIA</a:t>
            </a:r>
            <a:br>
              <a:rPr lang="en-US" sz="1050" dirty="0"/>
            </a:br>
            <a:endParaRPr lang="en-US" sz="1050" dirty="0"/>
          </a:p>
          <a:p>
            <a:r>
              <a:rPr lang="en-US" sz="1050" dirty="0"/>
              <a:t>According to the U.S. Census Bureau, 19 percent of the population has</a:t>
            </a:r>
            <a:r>
              <a:rPr lang="en-US" sz="1050" baseline="0" dirty="0"/>
              <a:t> </a:t>
            </a:r>
            <a:r>
              <a:rPr lang="en-US" sz="1050" dirty="0"/>
              <a:t>a disability. About 66 percent of the population is working age</a:t>
            </a:r>
            <a:r>
              <a:rPr lang="en-US" sz="1050" baseline="0" dirty="0"/>
              <a:t> </a:t>
            </a:r>
            <a:r>
              <a:rPr lang="en-US" sz="1050" dirty="0"/>
              <a:t>(typically defined as ages 16-64), which means in Pennsylvania there</a:t>
            </a:r>
            <a:r>
              <a:rPr lang="en-US" sz="1050" baseline="0" dirty="0"/>
              <a:t> </a:t>
            </a:r>
            <a:r>
              <a:rPr lang="en-US" sz="1050" dirty="0"/>
              <a:t>are approximately 1.6 million working-age people with a disability.</a:t>
            </a:r>
          </a:p>
          <a:p>
            <a:endParaRPr lang="en-US" sz="1050" dirty="0"/>
          </a:p>
          <a:p>
            <a:r>
              <a:rPr lang="en-US" sz="1050" dirty="0"/>
              <a:t>The U.S. Bureau of Labor Statistics reports that only 20 percent of</a:t>
            </a:r>
            <a:r>
              <a:rPr lang="en-US" sz="1050" baseline="0" dirty="0"/>
              <a:t> </a:t>
            </a:r>
            <a:r>
              <a:rPr lang="en-US" sz="1050" dirty="0"/>
              <a:t>people with a disability participate in the labor force, meaning they are</a:t>
            </a:r>
            <a:r>
              <a:rPr lang="en-US" sz="1050" baseline="0" dirty="0"/>
              <a:t> </a:t>
            </a:r>
            <a:r>
              <a:rPr lang="en-US" sz="1050" dirty="0"/>
              <a:t>either employed or unemployed but looking for work, compared to a</a:t>
            </a:r>
            <a:r>
              <a:rPr lang="en-US" sz="1050" baseline="0" dirty="0"/>
              <a:t> </a:t>
            </a:r>
            <a:r>
              <a:rPr lang="en-US" sz="1050" dirty="0"/>
              <a:t>63 percent labor participation rate for all people.</a:t>
            </a:r>
          </a:p>
          <a:p>
            <a:endParaRPr lang="en-US" sz="1050" dirty="0"/>
          </a:p>
          <a:p>
            <a:r>
              <a:rPr lang="en-US" sz="1050" dirty="0"/>
              <a:t>In Pennsylvania, more than 105,000 students with a disability ages 14-</a:t>
            </a:r>
            <a:r>
              <a:rPr lang="en-US" sz="1050" baseline="0" dirty="0"/>
              <a:t> </a:t>
            </a:r>
            <a:r>
              <a:rPr lang="en-US" sz="1050" dirty="0"/>
              <a:t>21 (transition age).</a:t>
            </a:r>
          </a:p>
          <a:p>
            <a:endParaRPr lang="en-US" sz="1050" dirty="0"/>
          </a:p>
          <a:p>
            <a:r>
              <a:rPr lang="en-US" sz="1050" dirty="0"/>
              <a:t>These statistics</a:t>
            </a:r>
            <a:r>
              <a:rPr lang="en-US" sz="1050" baseline="0" dirty="0"/>
              <a:t> make it all the more important that PA is an Employment First State. </a:t>
            </a:r>
            <a:endParaRPr lang="en-US" sz="1050" dirty="0"/>
          </a:p>
          <a:p>
            <a:endParaRPr lang="en-US" sz="1050" dirty="0"/>
          </a:p>
          <a:p>
            <a:endParaRPr lang="en-US" sz="1050" dirty="0"/>
          </a:p>
          <a:p>
            <a:r>
              <a:rPr lang="en-US" sz="1050" b="1" dirty="0"/>
              <a:t>Then,</a:t>
            </a:r>
            <a:r>
              <a:rPr lang="en-US" sz="1050" dirty="0"/>
              <a:t> Read Slide.</a:t>
            </a:r>
          </a:p>
          <a:p>
            <a:endParaRPr lang="en-US" sz="10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So what does all of this mean? This means that employment should be at the forefront of conversations that we as agencies have with individuals we serve and that we are giving them every opportunity to pursue a job in the community.</a:t>
            </a:r>
            <a:endParaRPr lang="en-US" sz="1050" dirty="0"/>
          </a:p>
          <a:p>
            <a:endParaRPr lang="en-US" sz="1050" dirty="0"/>
          </a:p>
        </p:txBody>
      </p:sp>
      <p:sp>
        <p:nvSpPr>
          <p:cNvPr id="4" name="Slide Number Placeholder 3"/>
          <p:cNvSpPr>
            <a:spLocks noGrp="1"/>
          </p:cNvSpPr>
          <p:nvPr>
            <p:ph type="sldNum" sz="quarter" idx="10"/>
          </p:nvPr>
        </p:nvSpPr>
        <p:spPr/>
        <p:txBody>
          <a:bodyPr/>
          <a:lstStyle/>
          <a:p>
            <a:fld id="{F36F0693-D3C7-444A-8D46-0A423A4F1B04}" type="slidenum">
              <a:rPr lang="en-US" smtClean="0"/>
              <a:t>3</a:t>
            </a:fld>
            <a:endParaRPr lang="en-US" dirty="0"/>
          </a:p>
        </p:txBody>
      </p:sp>
    </p:spTree>
    <p:extLst>
      <p:ext uri="{BB962C8B-B14F-4D97-AF65-F5344CB8AC3E}">
        <p14:creationId xmlns:p14="http://schemas.microsoft.com/office/powerpoint/2010/main" val="364917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2BDF0122-BFAF-478C-83BC-A7EFB0EE5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58DAE50E-6F08-4902-8C64-C3D954D455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Here’s a picture of the “blue book” that I’ve referenced</a:t>
            </a:r>
            <a:r>
              <a:rPr lang="en-US" altLang="en-US" baseline="0" dirty="0"/>
              <a:t> throughout this slide deck. It is available for download following the link on the screen, and is a terrific resource for schools. </a:t>
            </a:r>
            <a:endParaRPr lang="en-US" altLang="en-US" dirty="0"/>
          </a:p>
        </p:txBody>
      </p:sp>
      <p:sp>
        <p:nvSpPr>
          <p:cNvPr id="4" name="Header Placeholder 3">
            <a:extLst>
              <a:ext uri="{FF2B5EF4-FFF2-40B4-BE49-F238E27FC236}">
                <a16:creationId xmlns:a16="http://schemas.microsoft.com/office/drawing/2014/main" id="{FA646CD1-1018-47EE-B617-D351DA98B7B6}"/>
              </a:ext>
            </a:extLst>
          </p:cNvPr>
          <p:cNvSpPr>
            <a:spLocks noGrp="1"/>
          </p:cNvSpPr>
          <p:nvPr>
            <p:ph type="hdr" sz="quarter"/>
          </p:nvPr>
        </p:nvSpPr>
        <p:spPr/>
        <p:txBody>
          <a:bodyPr/>
          <a:lstStyle/>
          <a:p>
            <a:pPr>
              <a:defRPr/>
            </a:pPr>
            <a:r>
              <a:rPr lang="en-US" altLang="en-US"/>
              <a:t>DDTT Directors' Summit</a:t>
            </a:r>
          </a:p>
        </p:txBody>
      </p:sp>
      <p:sp>
        <p:nvSpPr>
          <p:cNvPr id="5" name="Date Placeholder 4">
            <a:extLst>
              <a:ext uri="{FF2B5EF4-FFF2-40B4-BE49-F238E27FC236}">
                <a16:creationId xmlns:a16="http://schemas.microsoft.com/office/drawing/2014/main" id="{89A04441-6F3E-4AD3-84EF-85B308637919}"/>
              </a:ext>
            </a:extLst>
          </p:cNvPr>
          <p:cNvSpPr>
            <a:spLocks noGrp="1"/>
          </p:cNvSpPr>
          <p:nvPr>
            <p:ph type="dt" sz="quarter" idx="1"/>
          </p:nvPr>
        </p:nvSpPr>
        <p:spPr/>
        <p:txBody>
          <a:bodyPr/>
          <a:lstStyle/>
          <a:p>
            <a:pPr>
              <a:defRPr/>
            </a:pPr>
            <a:r>
              <a:rPr lang="en-US" altLang="en-US"/>
              <a:t>5.17.18</a:t>
            </a:r>
          </a:p>
        </p:txBody>
      </p:sp>
      <p:sp>
        <p:nvSpPr>
          <p:cNvPr id="153606" name="Slide Number Placeholder 5">
            <a:extLst>
              <a:ext uri="{FF2B5EF4-FFF2-40B4-BE49-F238E27FC236}">
                <a16:creationId xmlns:a16="http://schemas.microsoft.com/office/drawing/2014/main" id="{8BBC9C75-0753-4EA4-89DE-032E4D83EC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672D95-8586-49EB-B257-1430072FA62E}"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2593390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B2EB6576-12F1-4D78-815C-CF1C82268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49486854-E3A6-443A-8AA9-88E501CE4C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Kelly</a:t>
            </a:r>
          </a:p>
          <a:p>
            <a:endParaRPr lang="en-US" altLang="en-US" dirty="0"/>
          </a:p>
          <a:p>
            <a:r>
              <a:rPr lang="en-US" altLang="en-US" dirty="0"/>
              <a:t>Remember</a:t>
            </a:r>
            <a:r>
              <a:rPr lang="en-US" altLang="en-US" baseline="0" dirty="0"/>
              <a:t> how I mentioned earlier about an employment guide that is coming out? Well, these are some examples of questions that said guide will address. However, there is an employment section within the blue book that focuses on employment, and these screenshots are taken directly from it. No matter what age of students you teach, or where a family may be in their child/student’s life stage, this booklet can serve as a helpful guide in considering what questions to ask of oneself and their loved one in envisioning employment aspirations.</a:t>
            </a:r>
          </a:p>
          <a:p>
            <a:endParaRPr lang="en-US" altLang="en-US" baseline="0" dirty="0"/>
          </a:p>
          <a:p>
            <a:r>
              <a:rPr lang="en-US" altLang="en-US" baseline="0" dirty="0"/>
              <a:t>Read one question from each life stage.</a:t>
            </a:r>
            <a:endParaRPr lang="en-US" altLang="en-US" dirty="0"/>
          </a:p>
        </p:txBody>
      </p:sp>
      <p:sp>
        <p:nvSpPr>
          <p:cNvPr id="4" name="Header Placeholder 3">
            <a:extLst>
              <a:ext uri="{FF2B5EF4-FFF2-40B4-BE49-F238E27FC236}">
                <a16:creationId xmlns:a16="http://schemas.microsoft.com/office/drawing/2014/main" id="{15B4D85A-F657-41F3-8C33-CC3A5DE0A9A1}"/>
              </a:ext>
            </a:extLst>
          </p:cNvPr>
          <p:cNvSpPr>
            <a:spLocks noGrp="1"/>
          </p:cNvSpPr>
          <p:nvPr>
            <p:ph type="hdr" sz="quarter"/>
          </p:nvPr>
        </p:nvSpPr>
        <p:spPr/>
        <p:txBody>
          <a:bodyPr/>
          <a:lstStyle/>
          <a:p>
            <a:pPr>
              <a:defRPr/>
            </a:pPr>
            <a:r>
              <a:rPr lang="en-US" altLang="en-US"/>
              <a:t>DDTT Directors' Summit</a:t>
            </a:r>
          </a:p>
        </p:txBody>
      </p:sp>
      <p:sp>
        <p:nvSpPr>
          <p:cNvPr id="5" name="Date Placeholder 4">
            <a:extLst>
              <a:ext uri="{FF2B5EF4-FFF2-40B4-BE49-F238E27FC236}">
                <a16:creationId xmlns:a16="http://schemas.microsoft.com/office/drawing/2014/main" id="{257A960D-1722-445B-942C-300565F4CC51}"/>
              </a:ext>
            </a:extLst>
          </p:cNvPr>
          <p:cNvSpPr>
            <a:spLocks noGrp="1"/>
          </p:cNvSpPr>
          <p:nvPr>
            <p:ph type="dt" sz="quarter" idx="1"/>
          </p:nvPr>
        </p:nvSpPr>
        <p:spPr/>
        <p:txBody>
          <a:bodyPr/>
          <a:lstStyle/>
          <a:p>
            <a:pPr>
              <a:defRPr/>
            </a:pPr>
            <a:r>
              <a:rPr lang="en-US" altLang="en-US"/>
              <a:t>5.17.18</a:t>
            </a:r>
          </a:p>
        </p:txBody>
      </p:sp>
      <p:sp>
        <p:nvSpPr>
          <p:cNvPr id="154630" name="Slide Number Placeholder 5">
            <a:extLst>
              <a:ext uri="{FF2B5EF4-FFF2-40B4-BE49-F238E27FC236}">
                <a16:creationId xmlns:a16="http://schemas.microsoft.com/office/drawing/2014/main" id="{9C962EC1-17D1-46A7-8C6E-71FEC5078E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8C0866-7D7B-4236-8735-DB2626954359}"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4064026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D5C3D6A4-1336-4E1E-B03F-6BC90BB68A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B109480B-8449-41C0-88D8-34987F455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Kelly</a:t>
            </a:r>
          </a:p>
          <a:p>
            <a:endParaRPr lang="en-US" altLang="en-US" dirty="0"/>
          </a:p>
          <a:p>
            <a:r>
              <a:rPr lang="en-US" altLang="en-US" dirty="0"/>
              <a:t>Here are more questions related to the life stages</a:t>
            </a:r>
            <a:r>
              <a:rPr lang="en-US" altLang="en-US" baseline="0" dirty="0"/>
              <a:t> of transition, adulthood, and aging.</a:t>
            </a:r>
          </a:p>
          <a:p>
            <a:endParaRPr lang="en-US" altLang="en-US" baseline="0" dirty="0"/>
          </a:p>
          <a:p>
            <a:r>
              <a:rPr lang="en-US" altLang="en-US" baseline="0" dirty="0"/>
              <a:t>You can see the connection between the questions under the transition column, for instance, and the exercise we just reviewed related to Izzy. Her trajectory and integrated supports and services star can help her support system address the question of what supports she can utilize to get work or volunteer experience, what social and academic skills she can capitalize on in relation to her interests, as well as understanding the different roles that friends, family, and other community members can play in helping Izzy achieve her dream of working in the beautify/art field. </a:t>
            </a:r>
          </a:p>
          <a:p>
            <a:endParaRPr lang="en-US" altLang="en-US" baseline="0" dirty="0"/>
          </a:p>
        </p:txBody>
      </p:sp>
      <p:sp>
        <p:nvSpPr>
          <p:cNvPr id="4" name="Header Placeholder 3">
            <a:extLst>
              <a:ext uri="{FF2B5EF4-FFF2-40B4-BE49-F238E27FC236}">
                <a16:creationId xmlns:a16="http://schemas.microsoft.com/office/drawing/2014/main" id="{4C7DA6FF-D10A-468B-A5DC-7A59675BB3EF}"/>
              </a:ext>
            </a:extLst>
          </p:cNvPr>
          <p:cNvSpPr>
            <a:spLocks noGrp="1"/>
          </p:cNvSpPr>
          <p:nvPr>
            <p:ph type="hdr" sz="quarter"/>
          </p:nvPr>
        </p:nvSpPr>
        <p:spPr/>
        <p:txBody>
          <a:bodyPr/>
          <a:lstStyle/>
          <a:p>
            <a:pPr>
              <a:defRPr/>
            </a:pPr>
            <a:r>
              <a:rPr lang="en-US" altLang="en-US"/>
              <a:t>DDTT Directors' Summit</a:t>
            </a:r>
          </a:p>
        </p:txBody>
      </p:sp>
      <p:sp>
        <p:nvSpPr>
          <p:cNvPr id="5" name="Date Placeholder 4">
            <a:extLst>
              <a:ext uri="{FF2B5EF4-FFF2-40B4-BE49-F238E27FC236}">
                <a16:creationId xmlns:a16="http://schemas.microsoft.com/office/drawing/2014/main" id="{5C36C139-F762-44F5-8D50-30318B680A1A}"/>
              </a:ext>
            </a:extLst>
          </p:cNvPr>
          <p:cNvSpPr>
            <a:spLocks noGrp="1"/>
          </p:cNvSpPr>
          <p:nvPr>
            <p:ph type="dt" sz="quarter" idx="1"/>
          </p:nvPr>
        </p:nvSpPr>
        <p:spPr/>
        <p:txBody>
          <a:bodyPr/>
          <a:lstStyle/>
          <a:p>
            <a:pPr>
              <a:defRPr/>
            </a:pPr>
            <a:r>
              <a:rPr lang="en-US" altLang="en-US"/>
              <a:t>5.17.18</a:t>
            </a:r>
          </a:p>
        </p:txBody>
      </p:sp>
      <p:sp>
        <p:nvSpPr>
          <p:cNvPr id="155654" name="Slide Number Placeholder 5">
            <a:extLst>
              <a:ext uri="{FF2B5EF4-FFF2-40B4-BE49-F238E27FC236}">
                <a16:creationId xmlns:a16="http://schemas.microsoft.com/office/drawing/2014/main" id="{AF2A834C-8C69-4A7B-9E71-DEC3C425D8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ECC96-20B3-4090-8E58-519D48F8D35D}" type="slidenum">
              <a:rPr lang="en-US" altLang="en-US">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4082271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Aim for a target, a clear picture of what a good life would look like for people. </a:t>
            </a:r>
          </a:p>
          <a:p>
            <a:pPr eaLnBrk="1" hangingPunct="1">
              <a:spcBef>
                <a:spcPct val="0"/>
              </a:spcBef>
            </a:pPr>
            <a:endParaRPr lang="en-US" altLang="en-US" dirty="0"/>
          </a:p>
          <a:p>
            <a:pPr eaLnBrk="1" hangingPunct="1">
              <a:spcBef>
                <a:spcPct val="0"/>
              </a:spcBef>
            </a:pPr>
            <a:r>
              <a:rPr lang="en-US" altLang="en-US" dirty="0"/>
              <a:t>What happens to us early in our lives has a significant impact on our quality of life and well-being in the future. It is important to help people have positive, healthy experiences, adequate support, and ample opportunities to learn and make mistakes so that they can have better outcomes later in life.</a:t>
            </a:r>
          </a:p>
          <a:p>
            <a:pPr eaLnBrk="1" hangingPunct="1">
              <a:spcBef>
                <a:spcPct val="0"/>
              </a:spcBef>
            </a:pPr>
            <a:endParaRPr lang="en-US" altLang="en-US" dirty="0"/>
          </a:p>
          <a:p>
            <a:pPr eaLnBrk="1" hangingPunct="1">
              <a:spcBef>
                <a:spcPct val="0"/>
              </a:spcBef>
            </a:pPr>
            <a:r>
              <a:rPr lang="en-US" altLang="en-US" dirty="0"/>
              <a:t>Sometimes people can’t see what a good life would look like, but can see what they don’t want. It’s ok to start with identifying what they don’t want. </a:t>
            </a:r>
          </a:p>
          <a:p>
            <a:pPr eaLnBrk="1" hangingPunct="1">
              <a:spcBef>
                <a:spcPct val="0"/>
              </a:spcBef>
            </a:pPr>
            <a:endParaRPr lang="en-US" altLang="en-US" dirty="0"/>
          </a:p>
          <a:p>
            <a:pPr eaLnBrk="1" hangingPunct="1">
              <a:spcBef>
                <a:spcPct val="0"/>
              </a:spcBef>
            </a:pPr>
            <a:r>
              <a:rPr lang="en-US" altLang="en-US" dirty="0"/>
              <a:t>And</a:t>
            </a:r>
            <a:r>
              <a:rPr lang="en-US" altLang="en-US" baseline="0" dirty="0"/>
              <a:t> sometimes the trajectory isn’t straight, but we can get back on track!</a:t>
            </a: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845CC47E-29E9-4C05-94BA-8C0B40E33085}" type="slidenum">
              <a:rPr lang="en-US" smtClean="0"/>
              <a:t>42</a:t>
            </a:fld>
            <a:endParaRPr lang="en-US" dirty="0"/>
          </a:p>
        </p:txBody>
      </p:sp>
    </p:spTree>
    <p:extLst>
      <p:ext uri="{BB962C8B-B14F-4D97-AF65-F5344CB8AC3E}">
        <p14:creationId xmlns:p14="http://schemas.microsoft.com/office/powerpoint/2010/main" val="1956170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fontAlgn="auto" hangingPunct="1">
              <a:spcBef>
                <a:spcPts val="0"/>
              </a:spcBef>
              <a:spcAft>
                <a:spcPts val="0"/>
              </a:spcAft>
              <a:defRPr/>
            </a:pPr>
            <a:endParaRPr lang="en-US" b="1" dirty="0">
              <a:latin typeface="+mn-lt"/>
              <a:cs typeface="+mn-cs"/>
            </a:endParaRPr>
          </a:p>
        </p:txBody>
      </p:sp>
      <p:sp>
        <p:nvSpPr>
          <p:cNvPr id="4" name="Slide Number Placeholder 3"/>
          <p:cNvSpPr>
            <a:spLocks noGrp="1"/>
          </p:cNvSpPr>
          <p:nvPr>
            <p:ph type="sldNum" sz="quarter" idx="10"/>
          </p:nvPr>
        </p:nvSpPr>
        <p:spPr/>
        <p:txBody>
          <a:bodyPr/>
          <a:lstStyle/>
          <a:p>
            <a:fld id="{845CC47E-29E9-4C05-94BA-8C0B40E33085}" type="slidenum">
              <a:rPr lang="en-US" smtClean="0"/>
              <a:t>43</a:t>
            </a:fld>
            <a:endParaRPr lang="en-US" dirty="0"/>
          </a:p>
        </p:txBody>
      </p:sp>
    </p:spTree>
    <p:extLst>
      <p:ext uri="{BB962C8B-B14F-4D97-AF65-F5344CB8AC3E}">
        <p14:creationId xmlns:p14="http://schemas.microsoft.com/office/powerpoint/2010/main" val="285672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5CC47E-29E9-4C05-94BA-8C0B40E33085}" type="slidenum">
              <a:rPr lang="en-US" smtClean="0"/>
              <a:t>44</a:t>
            </a:fld>
            <a:endParaRPr lang="en-US" dirty="0"/>
          </a:p>
        </p:txBody>
      </p:sp>
    </p:spTree>
    <p:extLst>
      <p:ext uri="{BB962C8B-B14F-4D97-AF65-F5344CB8AC3E}">
        <p14:creationId xmlns:p14="http://schemas.microsoft.com/office/powerpoint/2010/main" val="75207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overall intent of the Act is that</a:t>
            </a:r>
            <a:r>
              <a:rPr lang="en-US" sz="1200" baseline="0" dirty="0"/>
              <a:t> it e</a:t>
            </a:r>
            <a:r>
              <a:rPr lang="en-US" sz="1200" dirty="0"/>
              <a:t>stablishes that competitive integrated employment is the first consideration and preferred outcome of publicly funded education, training, employment and related services, and long-term services and support for individuals with a disability.</a:t>
            </a:r>
          </a:p>
          <a:p>
            <a:endParaRPr lang="en-US" sz="1200" dirty="0"/>
          </a:p>
          <a:p>
            <a:endParaRPr lang="en-US" dirty="0"/>
          </a:p>
        </p:txBody>
      </p:sp>
      <p:sp>
        <p:nvSpPr>
          <p:cNvPr id="4" name="Slide Number Placeholder 3"/>
          <p:cNvSpPr>
            <a:spLocks noGrp="1"/>
          </p:cNvSpPr>
          <p:nvPr>
            <p:ph type="sldNum" sz="quarter" idx="5"/>
          </p:nvPr>
        </p:nvSpPr>
        <p:spPr/>
        <p:txBody>
          <a:bodyPr/>
          <a:lstStyle/>
          <a:p>
            <a:fld id="{845CC47E-29E9-4C05-94BA-8C0B40E33085}" type="slidenum">
              <a:rPr lang="en-US" smtClean="0"/>
              <a:pPr/>
              <a:t>4</a:t>
            </a:fld>
            <a:endParaRPr lang="en-US" dirty="0"/>
          </a:p>
        </p:txBody>
      </p:sp>
    </p:spTree>
    <p:extLst>
      <p:ext uri="{BB962C8B-B14F-4D97-AF65-F5344CB8AC3E}">
        <p14:creationId xmlns:p14="http://schemas.microsoft.com/office/powerpoint/2010/main" val="208014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Governor appoints</a:t>
            </a:r>
            <a:r>
              <a:rPr lang="en-US" sz="1200" baseline="0" dirty="0"/>
              <a:t> the Cabinet and it’s composed of Secretaries of Departments and others defined in the law </a:t>
            </a:r>
            <a:endParaRPr lang="en-US" sz="1200" dirty="0"/>
          </a:p>
          <a:p>
            <a:endParaRPr lang="en-US" sz="1200" dirty="0"/>
          </a:p>
          <a:p>
            <a:r>
              <a:rPr lang="en-US" sz="1200" dirty="0"/>
              <a:t>The Cabinet is</a:t>
            </a:r>
            <a:r>
              <a:rPr lang="en-US" sz="1200" baseline="0" dirty="0"/>
              <a:t> tasked with the r</a:t>
            </a:r>
            <a:r>
              <a:rPr lang="en-US" sz="1200" dirty="0"/>
              <a:t>eview of existing regulations, policies, etc. related to the goal of competitive integrated employment for individuals with a disability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They can also make recommendations to the Governor for legislative changes necessary to support and implement the Employment First Act.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Initial plan – the Governor’s office is supposed to submit the initial plan to the general assembly by August 19, 2019.  The plan should identify specific policies and implementation dates for the state agencies to comply with the Employment first Act. </a:t>
            </a:r>
          </a:p>
          <a:p>
            <a:endParaRPr lang="en-US" sz="1200" kern="1200" baseline="0" dirty="0">
              <a:solidFill>
                <a:schemeClr val="tx1"/>
              </a:solidFill>
              <a:latin typeface="+mn-lt"/>
              <a:ea typeface="+mn-ea"/>
              <a:cs typeface="+mn-cs"/>
            </a:endParaRPr>
          </a:p>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fld id="{845CC47E-29E9-4C05-94BA-8C0B40E33085}" type="slidenum">
              <a:rPr lang="en-US" smtClean="0"/>
              <a:pPr/>
              <a:t>5</a:t>
            </a:fld>
            <a:endParaRPr lang="en-US" dirty="0"/>
          </a:p>
        </p:txBody>
      </p:sp>
    </p:spTree>
    <p:extLst>
      <p:ext uri="{BB962C8B-B14F-4D97-AF65-F5344CB8AC3E}">
        <p14:creationId xmlns:p14="http://schemas.microsoft.com/office/powerpoint/2010/main" val="37038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Independent</a:t>
            </a:r>
            <a:r>
              <a:rPr lang="en-US" sz="1200" baseline="0" dirty="0"/>
              <a:t> commission of people that are not employees of the Commonwealth </a:t>
            </a:r>
          </a:p>
          <a:p>
            <a:endParaRPr lang="en-US" sz="1200" baseline="0" dirty="0"/>
          </a:p>
          <a:p>
            <a:r>
              <a:rPr lang="en-US" sz="1200" kern="1200" baseline="0" dirty="0">
                <a:solidFill>
                  <a:schemeClr val="tx1"/>
                </a:solidFill>
                <a:latin typeface="+mn-lt"/>
                <a:ea typeface="+mn-ea"/>
                <a:cs typeface="+mn-cs"/>
              </a:rPr>
              <a:t>The commission must consist of at least 51% of people who have disabilities</a:t>
            </a:r>
          </a:p>
          <a:p>
            <a:endParaRPr lang="en-US" sz="1200" dirty="0"/>
          </a:p>
          <a:p>
            <a:r>
              <a:rPr lang="en-US" sz="1200" dirty="0"/>
              <a:t>Annual</a:t>
            </a:r>
            <a:r>
              <a:rPr lang="en-US" sz="1200" baseline="0" dirty="0"/>
              <a:t> report due October 1 of each year </a:t>
            </a:r>
          </a:p>
          <a:p>
            <a:endParaRPr lang="en-US" sz="1200" baseline="0" dirty="0"/>
          </a:p>
          <a:p>
            <a:r>
              <a:rPr lang="en-US" sz="1200" baseline="0" dirty="0"/>
              <a:t>ODP has been working closely with the Commission to provide them aggregate data that they have requested</a:t>
            </a:r>
            <a:endParaRPr lang="en-US" sz="1200" dirty="0"/>
          </a:p>
          <a:p>
            <a:endParaRPr lang="en-US" dirty="0"/>
          </a:p>
        </p:txBody>
      </p:sp>
      <p:sp>
        <p:nvSpPr>
          <p:cNvPr id="4" name="Slide Number Placeholder 3"/>
          <p:cNvSpPr>
            <a:spLocks noGrp="1"/>
          </p:cNvSpPr>
          <p:nvPr>
            <p:ph type="sldNum" sz="quarter" idx="5"/>
          </p:nvPr>
        </p:nvSpPr>
        <p:spPr/>
        <p:txBody>
          <a:bodyPr/>
          <a:lstStyle/>
          <a:p>
            <a:fld id="{845CC47E-29E9-4C05-94BA-8C0B40E33085}" type="slidenum">
              <a:rPr lang="en-US" smtClean="0"/>
              <a:pPr/>
              <a:t>6</a:t>
            </a:fld>
            <a:endParaRPr lang="en-US" dirty="0"/>
          </a:p>
        </p:txBody>
      </p:sp>
    </p:spTree>
    <p:extLst>
      <p:ext uri="{BB962C8B-B14F-4D97-AF65-F5344CB8AC3E}">
        <p14:creationId xmlns:p14="http://schemas.microsoft.com/office/powerpoint/2010/main" val="320630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6F0693-D3C7-444A-8D46-0A423A4F1B04}"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198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6F0693-D3C7-444A-8D46-0A423A4F1B04}"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0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06" charset="-128"/>
              <a:cs typeface="+mn-cs"/>
            </a:endParaRPr>
          </a:p>
        </p:txBody>
      </p:sp>
    </p:spTree>
    <p:extLst>
      <p:ext uri="{BB962C8B-B14F-4D97-AF65-F5344CB8AC3E}">
        <p14:creationId xmlns:p14="http://schemas.microsoft.com/office/powerpoint/2010/main" val="268754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AF68CB-ACA5-4DE9-9CF6-5F711ADFAC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5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t>20</a:t>
            </a:fld>
            <a:endParaRPr lang="en-US"/>
          </a:p>
        </p:txBody>
      </p:sp>
    </p:spTree>
    <p:extLst>
      <p:ext uri="{BB962C8B-B14F-4D97-AF65-F5344CB8AC3E}">
        <p14:creationId xmlns:p14="http://schemas.microsoft.com/office/powerpoint/2010/main" val="344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sz="36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495800"/>
            <a:ext cx="6400800" cy="1143000"/>
          </a:xfrm>
          <a:prstGeom prst="rect">
            <a:avLst/>
          </a:prstGeom>
        </p:spPr>
        <p:txBody>
          <a:bodyPr>
            <a:normAutofit/>
          </a:bodyPr>
          <a:lstStyle>
            <a:lvl1pPr marL="0" indent="0" algn="ctr">
              <a:buNone/>
              <a:defRPr sz="2400">
                <a:solidFill>
                  <a:schemeClr val="bg1">
                    <a:lumMod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Slide Number Placeholder 2"/>
          <p:cNvSpPr>
            <a:spLocks noGrp="1"/>
          </p:cNvSpPr>
          <p:nvPr>
            <p:ph type="sldNum" sz="quarter" idx="4294967295"/>
          </p:nvPr>
        </p:nvSpPr>
        <p:spPr>
          <a:xfrm>
            <a:off x="7696200" y="6086149"/>
            <a:ext cx="990600" cy="365125"/>
          </a:xfrm>
          <a:prstGeom prst="rect">
            <a:avLst/>
          </a:prstGeom>
        </p:spPr>
        <p:txBody>
          <a:bodyPr anchor="ctr"/>
          <a:lstStyle/>
          <a:p>
            <a:pPr algn="ctr"/>
            <a:fld id="{9D710453-B075-45DB-8A7B-E3C399690A0E}" type="slidenum">
              <a:rPr lang="en-US" sz="1100" smtClean="0"/>
              <a:pPr algn="ctr"/>
              <a:t>‹#›</a:t>
            </a:fld>
            <a:endParaRPr lang="en-US" sz="1100" dirty="0"/>
          </a:p>
        </p:txBody>
      </p:sp>
      <p:sp>
        <p:nvSpPr>
          <p:cNvPr id="9"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fld id="{CF14BA75-1EEC-48EF-A1E4-2A74D002129C}" type="datetime1">
              <a:rPr lang="en-US" smtClean="0"/>
              <a:t>9/16/20</a:t>
            </a:fld>
            <a:endParaRPr lang="en-US"/>
          </a:p>
        </p:txBody>
      </p:sp>
    </p:spTree>
    <p:extLst>
      <p:ext uri="{BB962C8B-B14F-4D97-AF65-F5344CB8AC3E}">
        <p14:creationId xmlns:p14="http://schemas.microsoft.com/office/powerpoint/2010/main" val="180772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5410200" cy="454026"/>
          </a:xfrm>
        </p:spPr>
        <p:txBody>
          <a:bodyPr/>
          <a:lstStyle/>
          <a:p>
            <a:r>
              <a:rPr lang="en-US" dirty="0"/>
              <a:t>Click to edit Master title style</a:t>
            </a:r>
          </a:p>
        </p:txBody>
      </p:sp>
      <p:sp>
        <p:nvSpPr>
          <p:cNvPr id="3" name="Date Placeholder 17"/>
          <p:cNvSpPr>
            <a:spLocks noGrp="1"/>
          </p:cNvSpPr>
          <p:nvPr>
            <p:ph type="dt" sz="half" idx="10"/>
          </p:nvPr>
        </p:nvSpPr>
        <p:spPr/>
        <p:txBody>
          <a:bodyPr anchor="ctr"/>
          <a:lstStyle>
            <a:lvl1pPr>
              <a:defRPr sz="844">
                <a:solidFill>
                  <a:srgbClr val="FFFFFF"/>
                </a:solidFill>
                <a:latin typeface="Tahoma" pitchFamily="34" charset="0"/>
              </a:defRPr>
            </a:lvl1pPr>
          </a:lstStyle>
          <a:p>
            <a:pPr>
              <a:defRPr/>
            </a:pPr>
            <a:fld id="{380FC7C7-FD19-4B7A-AFAD-44315DC66F13}" type="datetime1">
              <a:rPr lang="en-US" smtClean="0"/>
              <a:t>9/16/20</a:t>
            </a:fld>
            <a:endParaRPr lang="en-US" dirty="0"/>
          </a:p>
        </p:txBody>
      </p:sp>
      <p:sp>
        <p:nvSpPr>
          <p:cNvPr id="4" name="Slide Number Placeholder 19"/>
          <p:cNvSpPr>
            <a:spLocks noGrp="1"/>
          </p:cNvSpPr>
          <p:nvPr>
            <p:ph type="sldNum" sz="quarter" idx="11"/>
          </p:nvPr>
        </p:nvSpPr>
        <p:spPr/>
        <p:txBody>
          <a:bodyPr/>
          <a:lstStyle>
            <a:lvl1pPr>
              <a:defRPr>
                <a:latin typeface="Tahoma" panose="020B0604030504040204" pitchFamily="34" charset="0"/>
              </a:defRPr>
            </a:lvl1pPr>
          </a:lstStyle>
          <a:p>
            <a:pPr>
              <a:defRPr/>
            </a:pPr>
            <a:fld id="{5B9B15B0-1295-45BD-8E48-7C0FC3B104AD}" type="slidenum">
              <a:rPr lang="en-US" altLang="en-US"/>
              <a:pPr>
                <a:defRPr/>
              </a:pPr>
              <a:t>‹#›</a:t>
            </a:fld>
            <a:endParaRPr lang="en-US" altLang="en-US"/>
          </a:p>
        </p:txBody>
      </p:sp>
    </p:spTree>
    <p:extLst>
      <p:ext uri="{BB962C8B-B14F-4D97-AF65-F5344CB8AC3E}">
        <p14:creationId xmlns:p14="http://schemas.microsoft.com/office/powerpoint/2010/main" val="141187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2"/>
            <a:ext cx="2133600" cy="384175"/>
          </a:xfrm>
          <a:prstGeom prst="rect">
            <a:avLst/>
          </a:prstGeom>
        </p:spPr>
        <p:txBody>
          <a:bodyPr anchor="ctr"/>
          <a:lstStyle>
            <a:lvl1pPr>
              <a:defRPr sz="825">
                <a:solidFill>
                  <a:schemeClr val="bg1"/>
                </a:solidFill>
              </a:defRPr>
            </a:lvl1pPr>
          </a:lstStyle>
          <a:p>
            <a:pPr>
              <a:defRPr/>
            </a:pPr>
            <a:fld id="{5CDA2917-C0ED-4550-BE31-2FFB1E4F91DF}" type="datetime1">
              <a:rPr lang="en-US" smtClean="0"/>
              <a:t>9/16/20</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825">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1800"/>
            </a:lvl1pPr>
            <a:lvl2pPr>
              <a:buClrTx/>
              <a:defRPr sz="1500"/>
            </a:lvl2pPr>
            <a:lvl3pPr>
              <a:buClrTx/>
              <a:defRPr sz="1350"/>
            </a:lvl3pPr>
            <a:lvl4pPr>
              <a:buClrTx/>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906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66951A2-153B-4011-8B7D-E78E342E0718}" type="slidenum">
              <a:rPr lang="en-US" altLang="en-US"/>
              <a:pPr>
                <a:defRPr/>
              </a:pPr>
              <a:t>‹#›</a:t>
            </a:fld>
            <a:endParaRPr lang="en-US" altLang="en-US"/>
          </a:p>
        </p:txBody>
      </p:sp>
    </p:spTree>
    <p:extLst>
      <p:ext uri="{BB962C8B-B14F-4D97-AF65-F5344CB8AC3E}">
        <p14:creationId xmlns:p14="http://schemas.microsoft.com/office/powerpoint/2010/main" val="121378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974"/>
            <a:ext cx="5410200" cy="454026"/>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lgn="ctr"/>
            <a:fld id="{9D710453-B075-45DB-8A7B-E3C399690A0E}" type="slidenum">
              <a:rPr lang="en-US" sz="1100" smtClean="0"/>
              <a:pPr algn="ctr"/>
              <a:t>‹#›</a:t>
            </a:fld>
            <a:endParaRPr lang="en-US" sz="1100" dirty="0"/>
          </a:p>
        </p:txBody>
      </p:sp>
      <p:sp>
        <p:nvSpPr>
          <p:cNvPr id="8" name="Date Placeholder 17"/>
          <p:cNvSpPr txBox="1">
            <a:spLocks/>
          </p:cNvSpPr>
          <p:nvPr userDrawn="1"/>
        </p:nvSpPr>
        <p:spPr bwMode="white">
          <a:xfrm>
            <a:off x="457200" y="6132512"/>
            <a:ext cx="2133600" cy="3444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100" kern="1200">
                <a:solidFill>
                  <a:schemeClr val="bg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Arial" charset="0"/>
              </a:defRPr>
            </a:lvl5pPr>
            <a:lvl6pPr marL="2286000" algn="l" defTabSz="914400" rtl="0" eaLnBrk="1" latinLnBrk="0" hangingPunct="1">
              <a:defRPr kern="1200">
                <a:solidFill>
                  <a:schemeClr val="tx1"/>
                </a:solidFill>
                <a:latin typeface="Arial" charset="0"/>
                <a:ea typeface="ＭＳ Ｐゴシック" pitchFamily="-106" charset="-128"/>
                <a:cs typeface="Arial" charset="0"/>
              </a:defRPr>
            </a:lvl6pPr>
            <a:lvl7pPr marL="2743200" algn="l" defTabSz="914400" rtl="0" eaLnBrk="1" latinLnBrk="0" hangingPunct="1">
              <a:defRPr kern="1200">
                <a:solidFill>
                  <a:schemeClr val="tx1"/>
                </a:solidFill>
                <a:latin typeface="Arial" charset="0"/>
                <a:ea typeface="ＭＳ Ｐゴシック" pitchFamily="-106" charset="-128"/>
                <a:cs typeface="Arial" charset="0"/>
              </a:defRPr>
            </a:lvl7pPr>
            <a:lvl8pPr marL="3200400" algn="l" defTabSz="914400" rtl="0" eaLnBrk="1" latinLnBrk="0" hangingPunct="1">
              <a:defRPr kern="1200">
                <a:solidFill>
                  <a:schemeClr val="tx1"/>
                </a:solidFill>
                <a:latin typeface="Arial" charset="0"/>
                <a:ea typeface="ＭＳ Ｐゴシック" pitchFamily="-106" charset="-128"/>
                <a:cs typeface="Arial" charset="0"/>
              </a:defRPr>
            </a:lvl8pPr>
            <a:lvl9pPr marL="3657600" algn="l" defTabSz="914400" rtl="0" eaLnBrk="1" latinLnBrk="0" hangingPunct="1">
              <a:defRPr kern="1200">
                <a:solidFill>
                  <a:schemeClr val="tx1"/>
                </a:solidFill>
                <a:latin typeface="Arial" charset="0"/>
                <a:ea typeface="ＭＳ Ｐゴシック" pitchFamily="-106" charset="-128"/>
                <a:cs typeface="Arial" charset="0"/>
              </a:defRPr>
            </a:lvl9pPr>
          </a:lstStyle>
          <a:p>
            <a:pPr>
              <a:defRPr/>
            </a:pPr>
            <a:fld id="{0325C054-ADA9-412A-AF41-EB1DAE3E2B77}" type="datetime1">
              <a:rPr lang="en-US" smtClean="0"/>
              <a:pPr>
                <a:defRPr/>
              </a:pPr>
              <a:t>9/16/20</a:t>
            </a:fld>
            <a:endParaRPr lang="en-US" dirty="0"/>
          </a:p>
        </p:txBody>
      </p:sp>
      <p:sp>
        <p:nvSpPr>
          <p:cNvPr id="11" name="Text Placeholder 10"/>
          <p:cNvSpPr>
            <a:spLocks noGrp="1"/>
          </p:cNvSpPr>
          <p:nvPr>
            <p:ph type="body" sz="quarter" idx="13"/>
          </p:nvPr>
        </p:nvSpPr>
        <p:spPr>
          <a:xfrm>
            <a:off x="457200" y="1143000"/>
            <a:ext cx="8153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1997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1"/>
            <a:ext cx="4038600" cy="4800600"/>
          </a:xfrm>
          <a:prstGeom prst="rect">
            <a:avLst/>
          </a:prstGeom>
        </p:spPr>
        <p:txBody>
          <a:bodyPr>
            <a:normAutofit/>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43001"/>
            <a:ext cx="4038600" cy="4800600"/>
          </a:xfrm>
          <a:prstGeom prst="rect">
            <a:avLst/>
          </a:prstGeom>
        </p:spPr>
        <p:txBody>
          <a:bodyPr>
            <a:normAutofit/>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fld id="{A552D35E-3B40-4604-B6C8-BBA096B2822E}" type="datetime1">
              <a:rPr lang="en-US" smtClean="0"/>
              <a:t>9/16/20</a:t>
            </a:fld>
            <a:endParaRPr lang="en-US" dirty="0"/>
          </a:p>
        </p:txBody>
      </p:sp>
      <p:sp>
        <p:nvSpPr>
          <p:cNvPr id="9"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
        <p:nvSpPr>
          <p:cNvPr id="10" name="Title 1"/>
          <p:cNvSpPr>
            <a:spLocks noGrp="1"/>
          </p:cNvSpPr>
          <p:nvPr>
            <p:ph type="title"/>
          </p:nvPr>
        </p:nvSpPr>
        <p:spPr>
          <a:xfrm>
            <a:off x="457200" y="304800"/>
            <a:ext cx="54102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59845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4040188" cy="4084638"/>
          </a:xfrm>
          <a:prstGeom prst="rect">
            <a:avLst/>
          </a:prstGeo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1430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28800"/>
            <a:ext cx="4041775" cy="4084638"/>
          </a:xfrm>
          <a:prstGeom prst="rect">
            <a:avLst/>
          </a:prstGeom>
        </p:spPr>
        <p:txBody>
          <a:bodyPr>
            <a:normAutofit/>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fld id="{1B32C002-7BF1-42FB-8FF9-890E32B44389}" type="datetime1">
              <a:rPr lang="en-US" smtClean="0"/>
              <a:t>9/16/20</a:t>
            </a:fld>
            <a:endParaRPr lang="en-US" dirty="0"/>
          </a:p>
        </p:txBody>
      </p:sp>
      <p:sp>
        <p:nvSpPr>
          <p:cNvPr id="11"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
        <p:nvSpPr>
          <p:cNvPr id="12" name="Title 1"/>
          <p:cNvSpPr>
            <a:spLocks noGrp="1"/>
          </p:cNvSpPr>
          <p:nvPr>
            <p:ph type="title"/>
          </p:nvPr>
        </p:nvSpPr>
        <p:spPr>
          <a:xfrm>
            <a:off x="457200" y="304800"/>
            <a:ext cx="54102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185340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fld id="{57628BD0-79CA-4617-9E03-2C15217551E2}" type="datetime1">
              <a:rPr lang="en-US" smtClean="0"/>
              <a:t>9/16/20</a:t>
            </a:fld>
            <a:endParaRPr lang="en-US" dirty="0"/>
          </a:p>
        </p:txBody>
      </p:sp>
      <p:sp>
        <p:nvSpPr>
          <p:cNvPr id="7"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
        <p:nvSpPr>
          <p:cNvPr id="8" name="Title 1"/>
          <p:cNvSpPr>
            <a:spLocks noGrp="1"/>
          </p:cNvSpPr>
          <p:nvPr>
            <p:ph type="title"/>
          </p:nvPr>
        </p:nvSpPr>
        <p:spPr>
          <a:xfrm>
            <a:off x="457200" y="304800"/>
            <a:ext cx="5410200" cy="454026"/>
          </a:xfrm>
        </p:spPr>
        <p:txBody>
          <a:bodyPr/>
          <a:lstStyle/>
          <a:p>
            <a:r>
              <a:rPr lang="en-US"/>
              <a:t>Click to edit Master title style</a:t>
            </a:r>
            <a:endParaRPr lang="en-US" dirty="0"/>
          </a:p>
        </p:txBody>
      </p:sp>
    </p:spTree>
    <p:extLst>
      <p:ext uri="{BB962C8B-B14F-4D97-AF65-F5344CB8AC3E}">
        <p14:creationId xmlns:p14="http://schemas.microsoft.com/office/powerpoint/2010/main" val="354978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7"/>
          <p:cNvSpPr>
            <a:spLocks noGrp="1"/>
          </p:cNvSpPr>
          <p:nvPr>
            <p:ph type="dt" sz="half" idx="10"/>
          </p:nvPr>
        </p:nvSpPr>
        <p:spPr>
          <a:xfrm>
            <a:off x="457200" y="6096000"/>
            <a:ext cx="2133600" cy="344488"/>
          </a:xfrm>
        </p:spPr>
        <p:txBody>
          <a:bodyPr anchor="ctr"/>
          <a:lstStyle>
            <a:lvl1pPr>
              <a:defRPr sz="1100">
                <a:solidFill>
                  <a:schemeClr val="bg1"/>
                </a:solidFill>
              </a:defRPr>
            </a:lvl1pPr>
          </a:lstStyle>
          <a:p>
            <a:pPr>
              <a:defRPr/>
            </a:pPr>
            <a:fld id="{BC734B31-9A98-4719-A357-F10D212A72CD}" type="datetime1">
              <a:rPr lang="en-US" smtClean="0"/>
              <a:t>9/16/20</a:t>
            </a:fld>
            <a:endParaRPr lang="en-US" dirty="0"/>
          </a:p>
        </p:txBody>
      </p:sp>
      <p:sp>
        <p:nvSpPr>
          <p:cNvPr id="6" name="Slide Number Placeholder 19"/>
          <p:cNvSpPr>
            <a:spLocks noGrp="1"/>
          </p:cNvSpPr>
          <p:nvPr>
            <p:ph type="sldNum" sz="quarter" idx="12"/>
          </p:nvPr>
        </p:nvSpPr>
        <p:spPr>
          <a:xfrm>
            <a:off x="7696200" y="6086149"/>
            <a:ext cx="965200" cy="365125"/>
          </a:xfrm>
        </p:spPr>
        <p:txBody>
          <a:bodyPr/>
          <a:lstStyle/>
          <a:p>
            <a:pPr algn="ctr"/>
            <a:fld id="{9D710453-B075-45DB-8A7B-E3C399690A0E}" type="slidenum">
              <a:rPr lang="en-US" sz="1100" smtClean="0"/>
              <a:pPr algn="ctr"/>
              <a:t>‹#›</a:t>
            </a:fld>
            <a:endParaRPr lang="en-US" sz="1100" dirty="0"/>
          </a:p>
        </p:txBody>
      </p:sp>
    </p:spTree>
    <p:extLst>
      <p:ext uri="{BB962C8B-B14F-4D97-AF65-F5344CB8AC3E}">
        <p14:creationId xmlns:p14="http://schemas.microsoft.com/office/powerpoint/2010/main" val="225958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4"/>
            <a:ext cx="2133600" cy="384175"/>
          </a:xfrm>
          <a:prstGeom prst="rect">
            <a:avLst/>
          </a:prstGeom>
        </p:spPr>
        <p:txBody>
          <a:bodyPr anchor="ctr"/>
          <a:lstStyle>
            <a:lvl1pPr>
              <a:defRPr sz="609">
                <a:solidFill>
                  <a:schemeClr val="bg1"/>
                </a:solidFill>
              </a:defRPr>
            </a:lvl1pPr>
          </a:lstStyle>
          <a:p>
            <a:pPr>
              <a:defRPr/>
            </a:pPr>
            <a:fld id="{2698A8B4-D695-4AEA-93C3-B80450849347}" type="datetime1">
              <a:rPr lang="en-US" smtClean="0"/>
              <a:pPr>
                <a:defRPr/>
              </a:pPr>
              <a:t>9/16/20</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609">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1329"/>
            </a:lvl1pPr>
            <a:lvl2pPr>
              <a:buClrTx/>
              <a:defRPr sz="1108"/>
            </a:lvl2pPr>
            <a:lvl3pPr>
              <a:buClrTx/>
              <a:defRPr sz="997"/>
            </a:lvl3pPr>
            <a:lvl4pPr>
              <a:buClrTx/>
              <a:defRPr sz="886"/>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15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0927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9DB-5F22-45CA-80E2-00BC11445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E6B13-5993-46AB-87A4-8D009A37B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0C181-26B4-400F-A88A-BC04CD59C8FA}"/>
              </a:ext>
            </a:extLst>
          </p:cNvPr>
          <p:cNvSpPr>
            <a:spLocks noGrp="1"/>
          </p:cNvSpPr>
          <p:nvPr>
            <p:ph type="dt" sz="half" idx="10"/>
          </p:nvPr>
        </p:nvSpPr>
        <p:spPr/>
        <p:txBody>
          <a:bodyPr/>
          <a:lstStyle/>
          <a:p>
            <a:fld id="{1C0DE396-AF2F-4A2B-A235-AA2491454FDD}" type="datetimeFigureOut">
              <a:rPr lang="en-US" smtClean="0"/>
              <a:pPr/>
              <a:t>9/16/20</a:t>
            </a:fld>
            <a:endParaRPr lang="en-US"/>
          </a:p>
        </p:txBody>
      </p:sp>
      <p:sp>
        <p:nvSpPr>
          <p:cNvPr id="5" name="Footer Placeholder 4">
            <a:extLst>
              <a:ext uri="{FF2B5EF4-FFF2-40B4-BE49-F238E27FC236}">
                <a16:creationId xmlns:a16="http://schemas.microsoft.com/office/drawing/2014/main" id="{DC2A53AB-D19D-4CFB-B2B0-8B8C34596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9B50F-0A97-437D-B2F8-B7544F2DB90F}"/>
              </a:ext>
            </a:extLst>
          </p:cNvPr>
          <p:cNvSpPr>
            <a:spLocks noGrp="1"/>
          </p:cNvSpPr>
          <p:nvPr>
            <p:ph type="sldNum" sz="quarter" idx="12"/>
          </p:nvPr>
        </p:nvSpPr>
        <p:spPr/>
        <p:txBody>
          <a:bodyPr/>
          <a:lstStyle/>
          <a:p>
            <a:fld id="{DE6EE529-7C0B-4352-A3A5-73C64F07D532}" type="slidenum">
              <a:rPr lang="en-US" smtClean="0"/>
              <a:pPr/>
              <a:t>‹#›</a:t>
            </a:fld>
            <a:endParaRPr lang="en-US"/>
          </a:p>
        </p:txBody>
      </p:sp>
    </p:spTree>
    <p:extLst>
      <p:ext uri="{BB962C8B-B14F-4D97-AF65-F5344CB8AC3E}">
        <p14:creationId xmlns:p14="http://schemas.microsoft.com/office/powerpoint/2010/main" val="220545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304800"/>
            <a:ext cx="5410200" cy="454026"/>
          </a:xfrm>
        </p:spPr>
        <p:txBody>
          <a:bodyPr/>
          <a:lstStyle/>
          <a:p>
            <a:r>
              <a:rPr lang="en-US" dirty="0"/>
              <a:t>Click to edit Master title style</a:t>
            </a:r>
          </a:p>
        </p:txBody>
      </p:sp>
      <p:sp>
        <p:nvSpPr>
          <p:cNvPr id="3" name="Date Placeholder 17"/>
          <p:cNvSpPr>
            <a:spLocks noGrp="1"/>
          </p:cNvSpPr>
          <p:nvPr>
            <p:ph type="dt" sz="half" idx="10"/>
          </p:nvPr>
        </p:nvSpPr>
        <p:spPr/>
        <p:txBody>
          <a:bodyPr anchor="ctr"/>
          <a:lstStyle>
            <a:lvl1pPr>
              <a:defRPr sz="844">
                <a:solidFill>
                  <a:srgbClr val="FFFFFF"/>
                </a:solidFill>
                <a:latin typeface="Tahoma" pitchFamily="34" charset="0"/>
              </a:defRPr>
            </a:lvl1pPr>
          </a:lstStyle>
          <a:p>
            <a:pPr>
              <a:defRPr/>
            </a:pPr>
            <a:fld id="{7B78CFB1-AB69-4668-ACA5-90219D7F4123}" type="datetime1">
              <a:rPr lang="en-US" smtClean="0"/>
              <a:t>9/16/20</a:t>
            </a:fld>
            <a:endParaRPr lang="en-US" dirty="0"/>
          </a:p>
        </p:txBody>
      </p:sp>
      <p:sp>
        <p:nvSpPr>
          <p:cNvPr id="4" name="Slide Number Placeholder 19"/>
          <p:cNvSpPr>
            <a:spLocks noGrp="1"/>
          </p:cNvSpPr>
          <p:nvPr>
            <p:ph type="sldNum" sz="quarter" idx="11"/>
          </p:nvPr>
        </p:nvSpPr>
        <p:spPr/>
        <p:txBody>
          <a:bodyPr/>
          <a:lstStyle>
            <a:lvl1pPr>
              <a:defRPr>
                <a:latin typeface="Tahoma" panose="020B0604030504040204" pitchFamily="34" charset="0"/>
              </a:defRPr>
            </a:lvl1pPr>
          </a:lstStyle>
          <a:p>
            <a:pPr>
              <a:defRPr/>
            </a:pPr>
            <a:fld id="{C2296221-219B-4879-B426-3E875708F763}" type="slidenum">
              <a:rPr lang="en-US" altLang="en-US"/>
              <a:pPr>
                <a:defRPr/>
              </a:pPr>
              <a:t>‹#›</a:t>
            </a:fld>
            <a:endParaRPr lang="en-US" altLang="en-US"/>
          </a:p>
        </p:txBody>
      </p:sp>
    </p:spTree>
    <p:extLst>
      <p:ext uri="{BB962C8B-B14F-4D97-AF65-F5344CB8AC3E}">
        <p14:creationId xmlns:p14="http://schemas.microsoft.com/office/powerpoint/2010/main" val="59964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57200" y="6076950"/>
            <a:ext cx="8229600" cy="400050"/>
            <a:chOff x="457200" y="6076950"/>
            <a:chExt cx="8229600" cy="400050"/>
          </a:xfrm>
        </p:grpSpPr>
        <p:pic>
          <p:nvPicPr>
            <p:cNvPr id="21"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7695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7696200" y="6076950"/>
              <a:ext cx="990600" cy="400050"/>
            </a:xfrm>
            <a:prstGeom prst="rect">
              <a:avLst/>
            </a:prstGeom>
            <a:solidFill>
              <a:srgbClr val="73ADD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028" name="Rectangle 4"/>
          <p:cNvSpPr>
            <a:spLocks noGrp="1" noChangeArrowheads="1"/>
          </p:cNvSpPr>
          <p:nvPr>
            <p:ph type="dt" sz="half" idx="2"/>
          </p:nvPr>
        </p:nvSpPr>
        <p:spPr bwMode="white">
          <a:xfrm>
            <a:off x="457200" y="6096000"/>
            <a:ext cx="2133600"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pitchFamily="-111" charset="-128"/>
                <a:cs typeface="+mn-cs"/>
              </a:defRPr>
            </a:lvl1pPr>
          </a:lstStyle>
          <a:p>
            <a:pPr>
              <a:defRPr/>
            </a:pPr>
            <a:fld id="{135736CE-7B02-48E8-BD89-5493F62CBE05}" type="datetime1">
              <a:rPr lang="en-US" smtClean="0"/>
              <a:pPr>
                <a:defRPr/>
              </a:pPr>
              <a:t>9/16/20</a:t>
            </a:fld>
            <a:endParaRPr lang="en-US" dirty="0"/>
          </a:p>
        </p:txBody>
      </p:sp>
      <p:sp>
        <p:nvSpPr>
          <p:cNvPr id="1029" name="Rectangle 5"/>
          <p:cNvSpPr>
            <a:spLocks noGrp="1" noChangeArrowheads="1"/>
          </p:cNvSpPr>
          <p:nvPr>
            <p:ph type="ftr" sz="quarter" idx="3"/>
          </p:nvPr>
        </p:nvSpPr>
        <p:spPr bwMode="white">
          <a:xfrm>
            <a:off x="3124200" y="6096000"/>
            <a:ext cx="2895600" cy="377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endParaRPr lang="en-US" dirty="0"/>
          </a:p>
        </p:txBody>
      </p:sp>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cs typeface="+mn-cs"/>
            </a:endParaRPr>
          </a:p>
        </p:txBody>
      </p:sp>
      <p:sp>
        <p:nvSpPr>
          <p:cNvPr id="16" name="Slide Number Placeholder 2"/>
          <p:cNvSpPr>
            <a:spLocks noGrp="1"/>
          </p:cNvSpPr>
          <p:nvPr>
            <p:ph type="sldNum" sz="quarter" idx="4"/>
          </p:nvPr>
        </p:nvSpPr>
        <p:spPr>
          <a:xfrm>
            <a:off x="7696200" y="6086149"/>
            <a:ext cx="965200" cy="365125"/>
          </a:xfrm>
          <a:prstGeom prst="rect">
            <a:avLst/>
          </a:prstGeom>
        </p:spPr>
        <p:txBody>
          <a:bodyPr anchor="ctr"/>
          <a:lstStyle/>
          <a:p>
            <a:pPr algn="ctr"/>
            <a:fld id="{9D710453-B075-45DB-8A7B-E3C399690A0E}" type="slidenum">
              <a:rPr lang="en-US" sz="1100" smtClean="0"/>
              <a:pPr algn="ctr"/>
              <a:t>‹#›</a:t>
            </a:fld>
            <a:endParaRPr lang="en-US" sz="1100" dirty="0"/>
          </a:p>
        </p:txBody>
      </p:sp>
      <p:sp>
        <p:nvSpPr>
          <p:cNvPr id="3" name="Text Placeholder 2"/>
          <p:cNvSpPr>
            <a:spLocks noGrp="1"/>
          </p:cNvSpPr>
          <p:nvPr>
            <p:ph type="body" idx="1"/>
          </p:nvPr>
        </p:nvSpPr>
        <p:spPr>
          <a:xfrm>
            <a:off x="457200" y="1219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5" name="Group 4"/>
          <p:cNvGrpSpPr/>
          <p:nvPr userDrawn="1"/>
        </p:nvGrpSpPr>
        <p:grpSpPr>
          <a:xfrm>
            <a:off x="457200" y="304800"/>
            <a:ext cx="8434717" cy="685800"/>
            <a:chOff x="457200" y="304800"/>
            <a:chExt cx="8434717" cy="685800"/>
          </a:xfrm>
        </p:grpSpPr>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Placeholder 1"/>
          <p:cNvSpPr>
            <a:spLocks noGrp="1"/>
          </p:cNvSpPr>
          <p:nvPr userDrawn="1">
            <p:ph type="title"/>
          </p:nvPr>
        </p:nvSpPr>
        <p:spPr bwMode="white">
          <a:xfrm>
            <a:off x="457200" y="304800"/>
            <a:ext cx="5410200" cy="454026"/>
          </a:xfrm>
          <a:prstGeom prst="rect">
            <a:avLst/>
          </a:prstGeom>
        </p:spPr>
        <p:txBody>
          <a:bodyPr vert="horz" lIns="91440" tIns="45720" rIns="91440" bIns="45720" rtlCol="0" anchor="ctr">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47" r:id="rId1"/>
    <p:sldLayoutId id="2147483855" r:id="rId2"/>
    <p:sldLayoutId id="2147483850" r:id="rId3"/>
    <p:sldLayoutId id="2147483851" r:id="rId4"/>
    <p:sldLayoutId id="2147483852" r:id="rId5"/>
    <p:sldLayoutId id="2147483853" r:id="rId6"/>
    <p:sldLayoutId id="2147483856" r:id="rId7"/>
    <p:sldLayoutId id="2147483857" r:id="rId8"/>
    <p:sldLayoutId id="2147483858" r:id="rId9"/>
    <p:sldLayoutId id="2147483859" r:id="rId10"/>
    <p:sldLayoutId id="2147483860" r:id="rId11"/>
    <p:sldLayoutId id="2147483861" r:id="rId12"/>
  </p:sldLayoutIdLst>
  <p:hf hdr="0" ftr="0"/>
  <p:txStyles>
    <p:titleStyle>
      <a:lvl1pPr algn="l" rtl="0" eaLnBrk="1" fontAlgn="base" hangingPunct="1">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Tx/>
        <a:buChar char="•"/>
        <a:defRPr sz="24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Tx/>
        <a:buChar char="–"/>
        <a:defRPr sz="20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Tx/>
        <a:buChar char="–"/>
        <a:defRPr sz="16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Tx/>
        <a:buChar char="»"/>
        <a:defRPr sz="18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hyperlink" Target="https://www.lifecoursetools.com/principle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supportstofamilies.org/wp-content/uploads/parent-expectations_D21.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lifecoursetools.com/plannin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myodp.org/"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kelarnold@pa.gov" TargetMode="Externa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Employment – Then, Now, and Beyond</a:t>
            </a:r>
          </a:p>
        </p:txBody>
      </p:sp>
      <p:sp>
        <p:nvSpPr>
          <p:cNvPr id="6" name="Subtitle 5"/>
          <p:cNvSpPr>
            <a:spLocks noGrp="1"/>
          </p:cNvSpPr>
          <p:nvPr>
            <p:ph type="subTitle" idx="1"/>
          </p:nvPr>
        </p:nvSpPr>
        <p:spPr>
          <a:xfrm>
            <a:off x="1371600" y="4038600"/>
            <a:ext cx="6400800" cy="1143000"/>
          </a:xfrm>
        </p:spPr>
        <p:txBody>
          <a:bodyPr/>
          <a:lstStyle/>
          <a:p>
            <a:r>
              <a:rPr lang="en-US" dirty="0"/>
              <a:t>Pennsylvania Office of Developmental Programs (ODP)</a:t>
            </a:r>
          </a:p>
        </p:txBody>
      </p:sp>
      <p:sp>
        <p:nvSpPr>
          <p:cNvPr id="4" name="Slide Number Placeholder 3"/>
          <p:cNvSpPr>
            <a:spLocks noGrp="1"/>
          </p:cNvSpPr>
          <p:nvPr>
            <p:ph type="sldNum" sz="quarter" idx="4294967295"/>
          </p:nvPr>
        </p:nvSpPr>
        <p:spPr/>
        <p:txBody>
          <a:bodyPr/>
          <a:lstStyle/>
          <a:p>
            <a:pPr algn="ctr"/>
            <a:fld id="{9D710453-B075-45DB-8A7B-E3C399690A0E}" type="slidenum">
              <a:rPr lang="en-US" sz="1100" smtClean="0"/>
              <a:pPr algn="ctr"/>
              <a:t>1</a:t>
            </a:fld>
            <a:endParaRPr lang="en-US" sz="1100" dirty="0"/>
          </a:p>
        </p:txBody>
      </p:sp>
      <p:sp>
        <p:nvSpPr>
          <p:cNvPr id="3" name="Date Placeholder 2"/>
          <p:cNvSpPr>
            <a:spLocks noGrp="1"/>
          </p:cNvSpPr>
          <p:nvPr>
            <p:ph type="dt" sz="half" idx="10"/>
          </p:nvPr>
        </p:nvSpPr>
        <p:spPr/>
        <p:txBody>
          <a:bodyPr/>
          <a:lstStyle/>
          <a:p>
            <a:pPr>
              <a:defRPr/>
            </a:pPr>
            <a:fld id="{57628BD0-79CA-4617-9E03-2C15217551E2}" type="datetime1">
              <a:rPr lang="en-US" smtClean="0"/>
              <a:t>9/16/20</a:t>
            </a:fld>
            <a:endParaRPr lang="en-US" dirty="0"/>
          </a:p>
        </p:txBody>
      </p:sp>
      <p:pic>
        <p:nvPicPr>
          <p:cNvPr id="7" name="Content Placeholder 3">
            <a:extLst>
              <a:ext uri="{FF2B5EF4-FFF2-40B4-BE49-F238E27FC236}">
                <a16:creationId xmlns:a16="http://schemas.microsoft.com/office/drawing/2014/main" id="{364D273D-EFEC-4FAA-B612-169C517C0376}"/>
              </a:ext>
            </a:extLst>
          </p:cNvPr>
          <p:cNvPicPr>
            <a:picLocks noChangeAspect="1"/>
          </p:cNvPicPr>
          <p:nvPr/>
        </p:nvPicPr>
        <p:blipFill>
          <a:blip r:embed="rId2"/>
          <a:stretch>
            <a:fillRect/>
          </a:stretch>
        </p:blipFill>
        <p:spPr>
          <a:xfrm>
            <a:off x="3288846" y="5172075"/>
            <a:ext cx="2566307" cy="895350"/>
          </a:xfrm>
          <a:prstGeom prst="rect">
            <a:avLst/>
          </a:prstGeom>
        </p:spPr>
      </p:pic>
    </p:spTree>
    <p:extLst>
      <p:ext uri="{BB962C8B-B14F-4D97-AF65-F5344CB8AC3E}">
        <p14:creationId xmlns:p14="http://schemas.microsoft.com/office/powerpoint/2010/main" val="57863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F974-F949-41CD-BA37-EA3719F240FD}"/>
              </a:ext>
            </a:extLst>
          </p:cNvPr>
          <p:cNvSpPr>
            <a:spLocks noGrp="1"/>
          </p:cNvSpPr>
          <p:nvPr>
            <p:ph type="title"/>
          </p:nvPr>
        </p:nvSpPr>
        <p:spPr/>
        <p:txBody>
          <a:bodyPr/>
          <a:lstStyle/>
          <a:p>
            <a:r>
              <a:rPr lang="en-US" sz="2400" dirty="0"/>
              <a:t>Values in Action: Recommendations</a:t>
            </a:r>
          </a:p>
        </p:txBody>
      </p:sp>
      <p:sp>
        <p:nvSpPr>
          <p:cNvPr id="4" name="Date Placeholder 3">
            <a:extLst>
              <a:ext uri="{FF2B5EF4-FFF2-40B4-BE49-F238E27FC236}">
                <a16:creationId xmlns:a16="http://schemas.microsoft.com/office/drawing/2014/main" id="{7172B3DC-009D-4955-9951-B686AA165E41}"/>
              </a:ext>
            </a:extLst>
          </p:cNvPr>
          <p:cNvSpPr>
            <a:spLocks noGrp="1"/>
          </p:cNvSpPr>
          <p:nvPr>
            <p:ph type="dt" sz="half" idx="10"/>
          </p:nvPr>
        </p:nvSpPr>
        <p:spPr/>
        <p:txBody>
          <a:bodyPr/>
          <a:lstStyle/>
          <a:p>
            <a:fld id="{6AD832A7-B2F4-4F62-9069-3A1922E19461}" type="datetime1">
              <a:rPr lang="en-US" smtClean="0"/>
              <a:t>9/16/20</a:t>
            </a:fld>
            <a:endParaRPr lang="en-US"/>
          </a:p>
        </p:txBody>
      </p:sp>
      <p:sp>
        <p:nvSpPr>
          <p:cNvPr id="5" name="Slide Number Placeholder 4">
            <a:extLst>
              <a:ext uri="{FF2B5EF4-FFF2-40B4-BE49-F238E27FC236}">
                <a16:creationId xmlns:a16="http://schemas.microsoft.com/office/drawing/2014/main" id="{103358DB-C6CC-420B-B6CB-FDC5EADF236D}"/>
              </a:ext>
            </a:extLst>
          </p:cNvPr>
          <p:cNvSpPr>
            <a:spLocks noGrp="1"/>
          </p:cNvSpPr>
          <p:nvPr>
            <p:ph type="sldNum" sz="quarter" idx="12"/>
          </p:nvPr>
        </p:nvSpPr>
        <p:spPr/>
        <p:txBody>
          <a:bodyPr/>
          <a:lstStyle/>
          <a:p>
            <a:fld id="{DE6EE529-7C0B-4352-A3A5-73C64F07D532}" type="slidenum">
              <a:rPr lang="en-US" smtClean="0"/>
              <a:pPr/>
              <a:t>10</a:t>
            </a:fld>
            <a:endParaRPr lang="en-US"/>
          </a:p>
        </p:txBody>
      </p:sp>
      <p:pic>
        <p:nvPicPr>
          <p:cNvPr id="6" name="Content Placeholder 5" title="Increase Employment graphic">
            <a:extLst>
              <a:ext uri="{FF2B5EF4-FFF2-40B4-BE49-F238E27FC236}">
                <a16:creationId xmlns:a16="http://schemas.microsoft.com/office/drawing/2014/main" id="{73C7A480-04A8-4D0D-BF44-8BF5591B624B}"/>
              </a:ext>
            </a:extLst>
          </p:cNvPr>
          <p:cNvPicPr>
            <a:picLocks noGrp="1" noChangeAspect="1"/>
          </p:cNvPicPr>
          <p:nvPr>
            <p:ph idx="1"/>
          </p:nvPr>
        </p:nvPicPr>
        <p:blipFill>
          <a:blip r:embed="rId2"/>
          <a:stretch>
            <a:fillRect/>
          </a:stretch>
        </p:blipFill>
        <p:spPr>
          <a:xfrm>
            <a:off x="1066800" y="1219200"/>
            <a:ext cx="67818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834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FD31-21ED-4715-B439-042D52BE2CD4}"/>
              </a:ext>
            </a:extLst>
          </p:cNvPr>
          <p:cNvSpPr>
            <a:spLocks noGrp="1"/>
          </p:cNvSpPr>
          <p:nvPr>
            <p:ph type="title"/>
          </p:nvPr>
        </p:nvSpPr>
        <p:spPr>
          <a:xfrm>
            <a:off x="457200" y="304800"/>
            <a:ext cx="5410200" cy="454026"/>
          </a:xfrm>
        </p:spPr>
        <p:txBody>
          <a:bodyPr/>
          <a:lstStyle/>
          <a:p>
            <a:r>
              <a:rPr lang="en-US" sz="2400" dirty="0"/>
              <a:t>Strategies to Increase Employment</a:t>
            </a:r>
          </a:p>
        </p:txBody>
      </p:sp>
      <p:sp>
        <p:nvSpPr>
          <p:cNvPr id="3" name="Content Placeholder 2">
            <a:extLst>
              <a:ext uri="{FF2B5EF4-FFF2-40B4-BE49-F238E27FC236}">
                <a16:creationId xmlns:a16="http://schemas.microsoft.com/office/drawing/2014/main" id="{746EFD35-BE0C-4C1F-87C1-73CE189A1A28}"/>
              </a:ext>
            </a:extLst>
          </p:cNvPr>
          <p:cNvSpPr>
            <a:spLocks noGrp="1"/>
          </p:cNvSpPr>
          <p:nvPr>
            <p:ph idx="1"/>
          </p:nvPr>
        </p:nvSpPr>
        <p:spPr/>
        <p:txBody>
          <a:bodyPr>
            <a:normAutofit/>
          </a:bodyPr>
          <a:lstStyle/>
          <a:p>
            <a:pPr marL="457200" indent="-457200">
              <a:buAutoNum type="arabicPeriod"/>
            </a:pPr>
            <a:r>
              <a:rPr lang="en-US" dirty="0"/>
              <a:t>Inform families about employment opportunities when their children are young; inform self-advocates as they approach the age of transition.</a:t>
            </a:r>
          </a:p>
          <a:p>
            <a:pPr marL="457200" indent="-457200">
              <a:buAutoNum type="arabicPeriod"/>
            </a:pPr>
            <a:r>
              <a:rPr lang="en-US" dirty="0"/>
              <a:t>Build an Employment First assumption in all supports coordination planning activities, including the ISP redesign and training.</a:t>
            </a:r>
          </a:p>
          <a:p>
            <a:pPr marL="457200" indent="-457200">
              <a:buAutoNum type="arabicPeriod"/>
            </a:pPr>
            <a:r>
              <a:rPr lang="en-US" dirty="0"/>
              <a:t>Provide training and ongoing technical assistance to service providers and supports coordinators.</a:t>
            </a:r>
          </a:p>
          <a:p>
            <a:pPr marL="457200" indent="-457200">
              <a:buAutoNum type="arabicPeriod"/>
            </a:pPr>
            <a:r>
              <a:rPr lang="en-US" dirty="0"/>
              <a:t>Establish a baseline number of people receiving employment services and those employed; routinely publish data on work and wages. </a:t>
            </a:r>
          </a:p>
          <a:p>
            <a:pPr marL="457200" indent="-457200">
              <a:buAutoNum type="arabicPeriod"/>
            </a:pPr>
            <a:endParaRPr lang="en-US" dirty="0"/>
          </a:p>
        </p:txBody>
      </p:sp>
      <p:sp>
        <p:nvSpPr>
          <p:cNvPr id="4" name="Date Placeholder 3">
            <a:extLst>
              <a:ext uri="{FF2B5EF4-FFF2-40B4-BE49-F238E27FC236}">
                <a16:creationId xmlns:a16="http://schemas.microsoft.com/office/drawing/2014/main" id="{71AADFA3-A7B5-40C7-94F6-AB883E0D3522}"/>
              </a:ext>
            </a:extLst>
          </p:cNvPr>
          <p:cNvSpPr>
            <a:spLocks noGrp="1"/>
          </p:cNvSpPr>
          <p:nvPr>
            <p:ph type="dt" sz="half" idx="10"/>
          </p:nvPr>
        </p:nvSpPr>
        <p:spPr/>
        <p:txBody>
          <a:bodyPr/>
          <a:lstStyle/>
          <a:p>
            <a:fld id="{B5C6D3B5-2C5A-4122-8E82-9660A836477E}" type="datetime1">
              <a:rPr lang="en-US" smtClean="0"/>
              <a:t>9/16/20</a:t>
            </a:fld>
            <a:endParaRPr lang="en-US"/>
          </a:p>
        </p:txBody>
      </p:sp>
      <p:sp>
        <p:nvSpPr>
          <p:cNvPr id="5" name="Slide Number Placeholder 4">
            <a:extLst>
              <a:ext uri="{FF2B5EF4-FFF2-40B4-BE49-F238E27FC236}">
                <a16:creationId xmlns:a16="http://schemas.microsoft.com/office/drawing/2014/main" id="{587B4001-76A9-4B86-A596-47F8C604CC49}"/>
              </a:ext>
            </a:extLst>
          </p:cNvPr>
          <p:cNvSpPr>
            <a:spLocks noGrp="1"/>
          </p:cNvSpPr>
          <p:nvPr>
            <p:ph type="sldNum" sz="quarter" idx="12"/>
          </p:nvPr>
        </p:nvSpPr>
        <p:spPr/>
        <p:txBody>
          <a:bodyPr/>
          <a:lstStyle/>
          <a:p>
            <a:fld id="{DE6EE529-7C0B-4352-A3A5-73C64F07D532}" type="slidenum">
              <a:rPr lang="en-US" smtClean="0"/>
              <a:pPr/>
              <a:t>11</a:t>
            </a:fld>
            <a:endParaRPr lang="en-US"/>
          </a:p>
        </p:txBody>
      </p:sp>
    </p:spTree>
    <p:extLst>
      <p:ext uri="{BB962C8B-B14F-4D97-AF65-F5344CB8AC3E}">
        <p14:creationId xmlns:p14="http://schemas.microsoft.com/office/powerpoint/2010/main" val="327368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FC53-D9B6-4D54-B8B9-B5CCC008EAA8}"/>
              </a:ext>
            </a:extLst>
          </p:cNvPr>
          <p:cNvSpPr>
            <a:spLocks noGrp="1"/>
          </p:cNvSpPr>
          <p:nvPr>
            <p:ph type="title"/>
          </p:nvPr>
        </p:nvSpPr>
        <p:spPr/>
        <p:txBody>
          <a:bodyPr/>
          <a:lstStyle/>
          <a:p>
            <a:r>
              <a:rPr lang="en-US" sz="2400" dirty="0"/>
              <a:t>Strategies to Increase Employment</a:t>
            </a:r>
          </a:p>
        </p:txBody>
      </p:sp>
      <p:sp>
        <p:nvSpPr>
          <p:cNvPr id="3" name="Content Placeholder 2">
            <a:extLst>
              <a:ext uri="{FF2B5EF4-FFF2-40B4-BE49-F238E27FC236}">
                <a16:creationId xmlns:a16="http://schemas.microsoft.com/office/drawing/2014/main" id="{A254952A-AF77-4D83-9A37-5B94B5D5CA73}"/>
              </a:ext>
            </a:extLst>
          </p:cNvPr>
          <p:cNvSpPr>
            <a:spLocks noGrp="1"/>
          </p:cNvSpPr>
          <p:nvPr>
            <p:ph idx="1"/>
          </p:nvPr>
        </p:nvSpPr>
        <p:spPr/>
        <p:txBody>
          <a:bodyPr>
            <a:normAutofit lnSpcReduction="10000"/>
          </a:bodyPr>
          <a:lstStyle/>
          <a:p>
            <a:pPr marL="457200" indent="-457200">
              <a:buAutoNum type="arabicPeriod" startAt="5"/>
            </a:pPr>
            <a:r>
              <a:rPr lang="en-US" dirty="0"/>
              <a:t>Connect OVR Workforce Development information system and ODP information system (HCSIS) to enable the departments to share information.</a:t>
            </a:r>
          </a:p>
          <a:p>
            <a:pPr marL="457200" indent="-457200">
              <a:buAutoNum type="arabicPeriod" startAt="5"/>
            </a:pPr>
            <a:r>
              <a:rPr lang="en-US" dirty="0"/>
              <a:t>Support provider transformation to employment services.</a:t>
            </a:r>
          </a:p>
          <a:p>
            <a:pPr marL="457200" indent="-457200">
              <a:buAutoNum type="arabicPeriod" startAt="5"/>
            </a:pPr>
            <a:r>
              <a:rPr lang="en-US" dirty="0"/>
              <a:t>Facilitate public-private partnerships and local interagency coalitions to support employment opportunities and encourage innovation. </a:t>
            </a:r>
          </a:p>
          <a:p>
            <a:pPr marL="457200" indent="-457200">
              <a:buAutoNum type="arabicPeriod" startAt="5"/>
            </a:pPr>
            <a:r>
              <a:rPr lang="en-US" dirty="0"/>
              <a:t>Add benefits counseling to inform individuals, self-advocates, and families about options to work without losing benefits including the ABLE Act and Medicaid buy-in.</a:t>
            </a:r>
          </a:p>
          <a:p>
            <a:pPr marL="0" indent="0">
              <a:buNone/>
            </a:pPr>
            <a:endParaRPr lang="en-US" dirty="0"/>
          </a:p>
        </p:txBody>
      </p:sp>
      <p:sp>
        <p:nvSpPr>
          <p:cNvPr id="4" name="Date Placeholder 3">
            <a:extLst>
              <a:ext uri="{FF2B5EF4-FFF2-40B4-BE49-F238E27FC236}">
                <a16:creationId xmlns:a16="http://schemas.microsoft.com/office/drawing/2014/main" id="{F415084F-D1CC-4281-A2C0-CC57530C2C36}"/>
              </a:ext>
            </a:extLst>
          </p:cNvPr>
          <p:cNvSpPr>
            <a:spLocks noGrp="1"/>
          </p:cNvSpPr>
          <p:nvPr>
            <p:ph type="dt" sz="half" idx="10"/>
          </p:nvPr>
        </p:nvSpPr>
        <p:spPr/>
        <p:txBody>
          <a:bodyPr/>
          <a:lstStyle/>
          <a:p>
            <a:fld id="{C3046583-42AE-4C9C-8D5C-5B4FD65D0C42}" type="datetime1">
              <a:rPr lang="en-US" smtClean="0"/>
              <a:t>9/16/20</a:t>
            </a:fld>
            <a:endParaRPr lang="en-US"/>
          </a:p>
        </p:txBody>
      </p:sp>
      <p:sp>
        <p:nvSpPr>
          <p:cNvPr id="5" name="Slide Number Placeholder 4">
            <a:extLst>
              <a:ext uri="{FF2B5EF4-FFF2-40B4-BE49-F238E27FC236}">
                <a16:creationId xmlns:a16="http://schemas.microsoft.com/office/drawing/2014/main" id="{AFFD5BF8-BB60-40CD-B7F4-6DCE7483B336}"/>
              </a:ext>
            </a:extLst>
          </p:cNvPr>
          <p:cNvSpPr>
            <a:spLocks noGrp="1"/>
          </p:cNvSpPr>
          <p:nvPr>
            <p:ph type="sldNum" sz="quarter" idx="12"/>
          </p:nvPr>
        </p:nvSpPr>
        <p:spPr/>
        <p:txBody>
          <a:bodyPr/>
          <a:lstStyle/>
          <a:p>
            <a:fld id="{DE6EE529-7C0B-4352-A3A5-73C64F07D532}" type="slidenum">
              <a:rPr lang="en-US" smtClean="0"/>
              <a:pPr/>
              <a:t>12</a:t>
            </a:fld>
            <a:endParaRPr lang="en-US"/>
          </a:p>
        </p:txBody>
      </p:sp>
    </p:spTree>
    <p:extLst>
      <p:ext uri="{BB962C8B-B14F-4D97-AF65-F5344CB8AC3E}">
        <p14:creationId xmlns:p14="http://schemas.microsoft.com/office/powerpoint/2010/main" val="109792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D2FF-DD72-43DC-ACD5-626B82730AC0}"/>
              </a:ext>
            </a:extLst>
          </p:cNvPr>
          <p:cNvSpPr>
            <a:spLocks noGrp="1"/>
          </p:cNvSpPr>
          <p:nvPr>
            <p:ph type="title"/>
          </p:nvPr>
        </p:nvSpPr>
        <p:spPr/>
        <p:txBody>
          <a:bodyPr/>
          <a:lstStyle/>
          <a:p>
            <a:r>
              <a:rPr lang="en-US" sz="2400" dirty="0"/>
              <a:t>Strategies to Increase Employment</a:t>
            </a:r>
          </a:p>
        </p:txBody>
      </p:sp>
      <p:sp>
        <p:nvSpPr>
          <p:cNvPr id="3" name="Content Placeholder 2">
            <a:extLst>
              <a:ext uri="{FF2B5EF4-FFF2-40B4-BE49-F238E27FC236}">
                <a16:creationId xmlns:a16="http://schemas.microsoft.com/office/drawing/2014/main" id="{5B5EAE43-BACE-4640-96EC-CE6BFB96A1F0}"/>
              </a:ext>
            </a:extLst>
          </p:cNvPr>
          <p:cNvSpPr>
            <a:spLocks noGrp="1"/>
          </p:cNvSpPr>
          <p:nvPr>
            <p:ph idx="1"/>
          </p:nvPr>
        </p:nvSpPr>
        <p:spPr/>
        <p:txBody>
          <a:bodyPr>
            <a:normAutofit/>
          </a:bodyPr>
          <a:lstStyle/>
          <a:p>
            <a:pPr marL="457200" indent="-457200">
              <a:buAutoNum type="arabicPeriod" startAt="9"/>
            </a:pPr>
            <a:r>
              <a:rPr lang="en-US" dirty="0"/>
              <a:t>Promote and increase government hiring of people with disabilities. </a:t>
            </a:r>
          </a:p>
          <a:p>
            <a:pPr marL="457200" indent="-457200">
              <a:buAutoNum type="arabicPeriod" startAt="9"/>
            </a:pPr>
            <a:r>
              <a:rPr lang="en-US" dirty="0"/>
              <a:t>Offer P/FDS waiver services to high school seniors interested in work and who transition into competitive, integrated jobs. </a:t>
            </a:r>
          </a:p>
          <a:p>
            <a:pPr marL="457200" indent="-457200">
              <a:buAutoNum type="arabicPeriod" startAt="9"/>
            </a:pPr>
            <a:r>
              <a:rPr lang="en-US" dirty="0"/>
              <a:t>Support the growth and advancement of post-secondary education programs.</a:t>
            </a:r>
          </a:p>
          <a:p>
            <a:pPr marL="457200" indent="-457200">
              <a:buAutoNum type="arabicPeriod" startAt="9"/>
            </a:pPr>
            <a:r>
              <a:rPr lang="en-US" dirty="0"/>
              <a:t>Create service definitions and rates to incentivize providers and support individuals, self-advocates, and families.</a:t>
            </a:r>
          </a:p>
          <a:p>
            <a:pPr marL="0" indent="0">
              <a:buNone/>
            </a:pPr>
            <a:endParaRPr lang="en-US" dirty="0"/>
          </a:p>
        </p:txBody>
      </p:sp>
      <p:sp>
        <p:nvSpPr>
          <p:cNvPr id="4" name="Date Placeholder 3">
            <a:extLst>
              <a:ext uri="{FF2B5EF4-FFF2-40B4-BE49-F238E27FC236}">
                <a16:creationId xmlns:a16="http://schemas.microsoft.com/office/drawing/2014/main" id="{22721581-06A9-4959-A04F-983A61E8672E}"/>
              </a:ext>
            </a:extLst>
          </p:cNvPr>
          <p:cNvSpPr>
            <a:spLocks noGrp="1"/>
          </p:cNvSpPr>
          <p:nvPr>
            <p:ph type="dt" sz="half" idx="10"/>
          </p:nvPr>
        </p:nvSpPr>
        <p:spPr/>
        <p:txBody>
          <a:bodyPr/>
          <a:lstStyle/>
          <a:p>
            <a:fld id="{071E682C-DCC2-4F71-83E5-1347B77B63AD}" type="datetime1">
              <a:rPr lang="en-US" smtClean="0"/>
              <a:t>9/16/20</a:t>
            </a:fld>
            <a:endParaRPr lang="en-US"/>
          </a:p>
        </p:txBody>
      </p:sp>
      <p:sp>
        <p:nvSpPr>
          <p:cNvPr id="5" name="Slide Number Placeholder 4">
            <a:extLst>
              <a:ext uri="{FF2B5EF4-FFF2-40B4-BE49-F238E27FC236}">
                <a16:creationId xmlns:a16="http://schemas.microsoft.com/office/drawing/2014/main" id="{849FF095-DCD3-49F2-A47C-95AF6462D756}"/>
              </a:ext>
            </a:extLst>
          </p:cNvPr>
          <p:cNvSpPr>
            <a:spLocks noGrp="1"/>
          </p:cNvSpPr>
          <p:nvPr>
            <p:ph type="sldNum" sz="quarter" idx="12"/>
          </p:nvPr>
        </p:nvSpPr>
        <p:spPr/>
        <p:txBody>
          <a:bodyPr/>
          <a:lstStyle/>
          <a:p>
            <a:fld id="{DE6EE529-7C0B-4352-A3A5-73C64F07D532}" type="slidenum">
              <a:rPr lang="en-US" smtClean="0"/>
              <a:pPr/>
              <a:t>13</a:t>
            </a:fld>
            <a:endParaRPr lang="en-US"/>
          </a:p>
        </p:txBody>
      </p:sp>
    </p:spTree>
    <p:extLst>
      <p:ext uri="{BB962C8B-B14F-4D97-AF65-F5344CB8AC3E}">
        <p14:creationId xmlns:p14="http://schemas.microsoft.com/office/powerpoint/2010/main" val="121682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783B-E16D-492F-81F5-9C51CEBA6D4B}"/>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06A903FB-2F46-4CC4-89C1-62FC7E1DE140}"/>
              </a:ext>
            </a:extLst>
          </p:cNvPr>
          <p:cNvSpPr>
            <a:spLocks noGrp="1"/>
          </p:cNvSpPr>
          <p:nvPr>
            <p:ph idx="1"/>
          </p:nvPr>
        </p:nvSpPr>
        <p:spPr/>
        <p:txBody>
          <a:bodyPr/>
          <a:lstStyle/>
          <a:p>
            <a:pPr marL="0" indent="0">
              <a:buNone/>
            </a:pPr>
            <a:r>
              <a:rPr lang="en-US" b="1" dirty="0"/>
              <a:t>Data Enhancements: </a:t>
            </a:r>
            <a:endParaRPr lang="en-US" dirty="0"/>
          </a:p>
          <a:p>
            <a:r>
              <a:rPr lang="en-US" dirty="0"/>
              <a:t>The Office of Vocational Rehabilitation (OVR) and ODP Data Sharing Agreement/Memorandum was approved in December 2017. </a:t>
            </a:r>
          </a:p>
          <a:p>
            <a:r>
              <a:rPr lang="en-US" dirty="0"/>
              <a:t>ODP’s Employment Dashboard was created to capture valuable information for further analysis and sharing. </a:t>
            </a:r>
          </a:p>
          <a:p>
            <a:r>
              <a:rPr lang="en-US" dirty="0"/>
              <a:t>ODP Comprehensive Employment Report for Calendar Year 2017 was released in ODP Communication 096-18. Second annual comprehensive employment report is in development.  </a:t>
            </a:r>
          </a:p>
          <a:p>
            <a:endParaRPr lang="en-US" dirty="0"/>
          </a:p>
        </p:txBody>
      </p:sp>
      <p:sp>
        <p:nvSpPr>
          <p:cNvPr id="4" name="Date Placeholder 3">
            <a:extLst>
              <a:ext uri="{FF2B5EF4-FFF2-40B4-BE49-F238E27FC236}">
                <a16:creationId xmlns:a16="http://schemas.microsoft.com/office/drawing/2014/main" id="{CE6D346C-F612-416C-9DFC-BB93610F8369}"/>
              </a:ext>
            </a:extLst>
          </p:cNvPr>
          <p:cNvSpPr>
            <a:spLocks noGrp="1"/>
          </p:cNvSpPr>
          <p:nvPr>
            <p:ph type="dt" sz="half" idx="10"/>
          </p:nvPr>
        </p:nvSpPr>
        <p:spPr/>
        <p:txBody>
          <a:bodyPr/>
          <a:lstStyle/>
          <a:p>
            <a:fld id="{0B77A6EC-8A1A-4BEB-BAFA-393E1C20B18D}" type="datetime1">
              <a:rPr lang="en-US" smtClean="0"/>
              <a:t>9/16/20</a:t>
            </a:fld>
            <a:endParaRPr lang="en-US"/>
          </a:p>
        </p:txBody>
      </p:sp>
      <p:sp>
        <p:nvSpPr>
          <p:cNvPr id="5" name="Slide Number Placeholder 4">
            <a:extLst>
              <a:ext uri="{FF2B5EF4-FFF2-40B4-BE49-F238E27FC236}">
                <a16:creationId xmlns:a16="http://schemas.microsoft.com/office/drawing/2014/main" id="{D3AADF66-99B6-40B8-A4BC-03071C8CA5A5}"/>
              </a:ext>
            </a:extLst>
          </p:cNvPr>
          <p:cNvSpPr>
            <a:spLocks noGrp="1"/>
          </p:cNvSpPr>
          <p:nvPr>
            <p:ph type="sldNum" sz="quarter" idx="12"/>
          </p:nvPr>
        </p:nvSpPr>
        <p:spPr/>
        <p:txBody>
          <a:bodyPr/>
          <a:lstStyle/>
          <a:p>
            <a:fld id="{DE6EE529-7C0B-4352-A3A5-73C64F07D532}" type="slidenum">
              <a:rPr lang="en-US" smtClean="0"/>
              <a:pPr/>
              <a:t>14</a:t>
            </a:fld>
            <a:endParaRPr lang="en-US"/>
          </a:p>
        </p:txBody>
      </p:sp>
    </p:spTree>
    <p:extLst>
      <p:ext uri="{BB962C8B-B14F-4D97-AF65-F5344CB8AC3E}">
        <p14:creationId xmlns:p14="http://schemas.microsoft.com/office/powerpoint/2010/main" val="11662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Calendar Year 2017 – Employment Report</a:t>
            </a:r>
          </a:p>
        </p:txBody>
      </p:sp>
      <p:sp>
        <p:nvSpPr>
          <p:cNvPr id="3" name="Date Placeholder 2"/>
          <p:cNvSpPr>
            <a:spLocks noGrp="1"/>
          </p:cNvSpPr>
          <p:nvPr>
            <p:ph type="dt" sz="half" idx="10"/>
          </p:nvPr>
        </p:nvSpPr>
        <p:spPr/>
        <p:txBody>
          <a:bodyPr/>
          <a:lstStyle/>
          <a:p>
            <a:pPr>
              <a:defRPr/>
            </a:pPr>
            <a:fld id="{380FC7C7-FD19-4B7A-AFAD-44315DC66F13}" type="datetime1">
              <a:rPr lang="en-US" smtClean="0"/>
              <a:t>9/16/20</a:t>
            </a:fld>
            <a:endParaRPr lang="en-US" dirty="0"/>
          </a:p>
        </p:txBody>
      </p:sp>
      <p:sp>
        <p:nvSpPr>
          <p:cNvPr id="4" name="Slide Number Placeholder 3"/>
          <p:cNvSpPr>
            <a:spLocks noGrp="1"/>
          </p:cNvSpPr>
          <p:nvPr>
            <p:ph type="sldNum" sz="quarter" idx="11"/>
          </p:nvPr>
        </p:nvSpPr>
        <p:spPr/>
        <p:txBody>
          <a:bodyPr/>
          <a:lstStyle/>
          <a:p>
            <a:pPr>
              <a:defRPr/>
            </a:pPr>
            <a:fld id="{5B9B15B0-1295-45BD-8E48-7C0FC3B104AD}" type="slidenum">
              <a:rPr lang="en-US" altLang="en-US" smtClean="0"/>
              <a:pPr>
                <a:defRPr/>
              </a:pPr>
              <a:t>15</a:t>
            </a:fld>
            <a:endParaRPr lang="en-US" altLang="en-US"/>
          </a:p>
        </p:txBody>
      </p:sp>
      <p:sp>
        <p:nvSpPr>
          <p:cNvPr id="6" name="TextBox 5"/>
          <p:cNvSpPr txBox="1"/>
          <p:nvPr/>
        </p:nvSpPr>
        <p:spPr>
          <a:xfrm>
            <a:off x="2668386" y="4913810"/>
            <a:ext cx="3123508" cy="415498"/>
          </a:xfrm>
          <a:prstGeom prst="rect">
            <a:avLst/>
          </a:prstGeom>
          <a:noFill/>
          <a:ln w="28575">
            <a:solidFill>
              <a:srgbClr val="00B050"/>
            </a:solidFill>
          </a:ln>
        </p:spPr>
        <p:txBody>
          <a:bodyPr wrap="square" rtlCol="0">
            <a:spAutoFit/>
          </a:bodyPr>
          <a:lstStyle/>
          <a:p>
            <a:pPr algn="ctr"/>
            <a:r>
              <a:rPr lang="en-US" sz="2100" dirty="0"/>
              <a:t>Issued October 26,2018</a:t>
            </a:r>
          </a:p>
        </p:txBody>
      </p:sp>
      <p:pic>
        <p:nvPicPr>
          <p:cNvPr id="13" name="Picture 12"/>
          <p:cNvPicPr>
            <a:picLocks noChangeAspect="1"/>
          </p:cNvPicPr>
          <p:nvPr/>
        </p:nvPicPr>
        <p:blipFill>
          <a:blip r:embed="rId2"/>
          <a:stretch>
            <a:fillRect/>
          </a:stretch>
        </p:blipFill>
        <p:spPr>
          <a:xfrm>
            <a:off x="456596" y="1643409"/>
            <a:ext cx="7800260" cy="3154074"/>
          </a:xfrm>
          <a:prstGeom prst="rect">
            <a:avLst/>
          </a:prstGeom>
        </p:spPr>
      </p:pic>
    </p:spTree>
    <p:extLst>
      <p:ext uri="{BB962C8B-B14F-4D97-AF65-F5344CB8AC3E}">
        <p14:creationId xmlns:p14="http://schemas.microsoft.com/office/powerpoint/2010/main" val="304253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ID/A Waiver and Adult Autism Waiver Employment Services </a:t>
            </a:r>
          </a:p>
        </p:txBody>
      </p:sp>
      <p:sp>
        <p:nvSpPr>
          <p:cNvPr id="4" name="Slide Number Placeholder 3"/>
          <p:cNvSpPr>
            <a:spLocks noGrp="1"/>
          </p:cNvSpPr>
          <p:nvPr>
            <p:ph type="sldNum" sz="quarter" idx="10"/>
          </p:nvPr>
        </p:nvSpPr>
        <p:spPr/>
        <p:txBody>
          <a:bodyPr/>
          <a:lstStyle/>
          <a:p>
            <a:pPr>
              <a:defRPr/>
            </a:pPr>
            <a:fld id="{223303F9-800A-4228-8980-CE4469443503}" type="slidenum">
              <a:rPr lang="en-US" altLang="en-US" smtClean="0"/>
              <a:pPr>
                <a:defRPr/>
              </a:pPr>
              <a:t>16</a:t>
            </a:fld>
            <a:endParaRPr lang="en-US" altLang="en-US"/>
          </a:p>
        </p:txBody>
      </p:sp>
      <p:sp>
        <p:nvSpPr>
          <p:cNvPr id="5" name="Date Placeholder 4"/>
          <p:cNvSpPr>
            <a:spLocks noGrp="1"/>
          </p:cNvSpPr>
          <p:nvPr>
            <p:ph type="dt" sz="half" idx="11"/>
          </p:nvPr>
        </p:nvSpPr>
        <p:spPr bwMode="white">
          <a:xfrm>
            <a:off x="608794" y="6096001"/>
            <a:ext cx="2846413" cy="343793"/>
          </a:xfrm>
          <a:prstGeom prst="rect">
            <a:avLst/>
          </a:prstGeom>
          <a:noFill/>
          <a:ln w="9525">
            <a:noFill/>
            <a:miter lim="800000"/>
            <a:headEnd/>
            <a:tailEnd/>
          </a:ln>
          <a:effectLst/>
        </p:spPr>
        <p:txBody>
          <a:bodyPr vert="horz" wrap="square" lIns="96121" tIns="48064" rIns="96121" bIns="48064" numCol="1" anchor="ctr" anchorCtr="0" compatLnSpc="1">
            <a:prstTxWarp prst="textNoShape">
              <a:avLst/>
            </a:prstTxWarp>
          </a:bodyPr>
          <a:lstStyle>
            <a:defPPr>
              <a:defRPr lang="en-US"/>
            </a:defPPr>
            <a:lvl1pPr marL="0" algn="l" defTabSz="914400" rtl="0" eaLnBrk="1" latinLnBrk="0" hangingPunct="1">
              <a:defRPr sz="1125" kern="1200">
                <a:solidFill>
                  <a:srgbClr val="FFFFFF"/>
                </a:solidFill>
                <a:latin typeface="Tahoma" pitchFamily="34" charset="0"/>
                <a:ea typeface="ＭＳ Ｐゴシック" pitchFamily="-11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A7C4DF6-647D-4E11-8996-5AC7D7551F26}" type="datetime1">
              <a:rPr lang="en-US" smtClean="0"/>
              <a:pPr>
                <a:defRPr/>
              </a:pPr>
              <a:t>9/16/20</a:t>
            </a:fld>
            <a:endParaRPr lang="en-US"/>
          </a:p>
        </p:txBody>
      </p:sp>
      <p:pic>
        <p:nvPicPr>
          <p:cNvPr id="6" name="Content Placeholder 3"/>
          <p:cNvPicPr>
            <a:picLocks noChangeAspect="1"/>
          </p:cNvPicPr>
          <p:nvPr/>
        </p:nvPicPr>
        <p:blipFill>
          <a:blip r:embed="rId2"/>
          <a:stretch>
            <a:fillRect/>
          </a:stretch>
        </p:blipFill>
        <p:spPr>
          <a:xfrm>
            <a:off x="3276600" y="4800600"/>
            <a:ext cx="2362200" cy="924371"/>
          </a:xfrm>
          <a:prstGeom prst="rect">
            <a:avLst/>
          </a:prstGeom>
        </p:spPr>
      </p:pic>
    </p:spTree>
    <p:extLst>
      <p:ext uri="{BB962C8B-B14F-4D97-AF65-F5344CB8AC3E}">
        <p14:creationId xmlns:p14="http://schemas.microsoft.com/office/powerpoint/2010/main" val="391721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1" y="5429250"/>
            <a:ext cx="2135981" cy="258366"/>
          </a:xfrm>
        </p:spPr>
        <p:txBody>
          <a:bodyPr/>
          <a:lstStyle/>
          <a:p>
            <a:pPr defTabSz="642938">
              <a:defRPr/>
            </a:pPr>
            <a:fld id="{9B8CEF98-8436-4590-86DF-017E5D3659D9}" type="datetime1">
              <a:rPr lang="en-US" sz="1055">
                <a:solidFill>
                  <a:srgbClr val="FFFFFF"/>
                </a:solidFill>
              </a:rPr>
              <a:pPr defTabSz="642938">
                <a:defRPr/>
              </a:pPr>
              <a:t>9/16/20</a:t>
            </a:fld>
            <a:endParaRPr lang="en-US" sz="1055">
              <a:solidFill>
                <a:srgbClr val="FFFFFF"/>
              </a:solidFill>
            </a:endParaRPr>
          </a:p>
        </p:txBody>
      </p:sp>
      <p:sp>
        <p:nvSpPr>
          <p:cNvPr id="5" name="Slide Number Placeholder 4"/>
          <p:cNvSpPr>
            <a:spLocks noGrp="1"/>
          </p:cNvSpPr>
          <p:nvPr>
            <p:ph type="sldNum" sz="quarter" idx="4294967295"/>
          </p:nvPr>
        </p:nvSpPr>
        <p:spPr>
          <a:xfrm>
            <a:off x="8151019" y="5422107"/>
            <a:ext cx="992981" cy="273844"/>
          </a:xfrm>
        </p:spPr>
        <p:txBody>
          <a:bodyPr/>
          <a:lstStyle/>
          <a:p>
            <a:pPr algn="ctr" defTabSz="642938">
              <a:defRPr/>
            </a:pPr>
            <a:fld id="{223303F9-800A-4228-8980-CE4469443503}" type="slidenum">
              <a:rPr lang="en-US" altLang="en-US" sz="844">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ctr" defTabSz="642938">
                <a:defRPr/>
              </a:pPr>
              <a:t>17</a:t>
            </a:fld>
            <a:endParaRPr lang="en-US" altLang="en-US" sz="844">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7" name="Picture 6" title="Employment Services list"/>
          <p:cNvPicPr>
            <a:picLocks noChangeAspect="1"/>
          </p:cNvPicPr>
          <p:nvPr/>
        </p:nvPicPr>
        <p:blipFill>
          <a:blip r:embed="rId3"/>
          <a:stretch>
            <a:fillRect/>
          </a:stretch>
        </p:blipFill>
        <p:spPr>
          <a:xfrm>
            <a:off x="670561" y="1805300"/>
            <a:ext cx="7802879" cy="3230880"/>
          </a:xfrm>
          <a:prstGeom prst="rect">
            <a:avLst/>
          </a:prstGeom>
        </p:spPr>
      </p:pic>
      <p:sp>
        <p:nvSpPr>
          <p:cNvPr id="4" name="Title 10">
            <a:extLst>
              <a:ext uri="{FF2B5EF4-FFF2-40B4-BE49-F238E27FC236}">
                <a16:creationId xmlns:a16="http://schemas.microsoft.com/office/drawing/2014/main" id="{E0DA6D9A-2AB8-48FD-A891-DFFEDF0A237A}"/>
              </a:ext>
            </a:extLst>
          </p:cNvPr>
          <p:cNvSpPr>
            <a:spLocks noGrp="1"/>
          </p:cNvSpPr>
          <p:nvPr>
            <p:ph type="title"/>
          </p:nvPr>
        </p:nvSpPr>
        <p:spPr/>
        <p:txBody>
          <a:bodyPr/>
          <a:lstStyle/>
          <a:p>
            <a:r>
              <a:rPr lang="en-US" sz="2100" dirty="0"/>
              <a:t>Employment Services: ID/A Waivers</a:t>
            </a:r>
          </a:p>
        </p:txBody>
      </p:sp>
      <p:sp>
        <p:nvSpPr>
          <p:cNvPr id="2" name="TextBox 1">
            <a:extLst>
              <a:ext uri="{FF2B5EF4-FFF2-40B4-BE49-F238E27FC236}">
                <a16:creationId xmlns:a16="http://schemas.microsoft.com/office/drawing/2014/main" id="{9F70E9BA-9ECD-4540-9799-E2CABF60FA7D}"/>
              </a:ext>
            </a:extLst>
          </p:cNvPr>
          <p:cNvSpPr txBox="1"/>
          <p:nvPr/>
        </p:nvSpPr>
        <p:spPr>
          <a:xfrm>
            <a:off x="683813" y="5364450"/>
            <a:ext cx="7648492" cy="646331"/>
          </a:xfrm>
          <a:prstGeom prst="rect">
            <a:avLst/>
          </a:prstGeom>
          <a:noFill/>
        </p:spPr>
        <p:txBody>
          <a:bodyPr wrap="square" rtlCol="0">
            <a:spAutoFit/>
          </a:bodyPr>
          <a:lstStyle/>
          <a:p>
            <a:r>
              <a:rPr lang="en-US" dirty="0"/>
              <a:t>ID/A Waivers - Consolidated Waiver, Person/Family Directed Support Waiver, and Community Living Waiver</a:t>
            </a:r>
          </a:p>
        </p:txBody>
      </p:sp>
    </p:spTree>
    <p:extLst>
      <p:ext uri="{BB962C8B-B14F-4D97-AF65-F5344CB8AC3E}">
        <p14:creationId xmlns:p14="http://schemas.microsoft.com/office/powerpoint/2010/main" val="2128256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What do the Services Include?</a:t>
            </a:r>
          </a:p>
        </p:txBody>
      </p:sp>
      <p:sp>
        <p:nvSpPr>
          <p:cNvPr id="4" name="Date Placeholder 3"/>
          <p:cNvSpPr>
            <a:spLocks noGrp="1"/>
          </p:cNvSpPr>
          <p:nvPr>
            <p:ph type="dt" sz="half" idx="10"/>
          </p:nvPr>
        </p:nvSpPr>
        <p:spPr/>
        <p:txBody>
          <a:bodyPr/>
          <a:lstStyle/>
          <a:p>
            <a:pPr>
              <a:defRPr/>
            </a:pPr>
            <a:fld id="{9EEA91B0-4AF5-4C45-9CC7-62AE7A99482D}" type="datetime1">
              <a:rPr lang="en-US" altLang="en-US" smtClean="0"/>
              <a:t>9/16/20</a:t>
            </a:fld>
            <a:endParaRPr lang="en-US" altLang="en-US"/>
          </a:p>
        </p:txBody>
      </p:sp>
      <p:sp>
        <p:nvSpPr>
          <p:cNvPr id="5" name="Slide Number Placeholder 4"/>
          <p:cNvSpPr>
            <a:spLocks noGrp="1"/>
          </p:cNvSpPr>
          <p:nvPr>
            <p:ph type="sldNum" sz="quarter" idx="12"/>
          </p:nvPr>
        </p:nvSpPr>
        <p:spPr/>
        <p:txBody>
          <a:bodyPr/>
          <a:lstStyle/>
          <a:p>
            <a:pPr>
              <a:defRPr/>
            </a:pPr>
            <a:fld id="{BCB1AAAE-5B38-7D4D-ABAE-D44E938543DE}" type="slidenum">
              <a:rPr lang="en-US" altLang="en-US" smtClean="0"/>
              <a:pPr>
                <a:defRPr/>
              </a:pPr>
              <a:t>18</a:t>
            </a:fld>
            <a:endParaRPr lang="en-US" altLang="en-US"/>
          </a:p>
        </p:txBody>
      </p:sp>
      <p:graphicFrame>
        <p:nvGraphicFramePr>
          <p:cNvPr id="10" name="Table 9"/>
          <p:cNvGraphicFramePr>
            <a:graphicFrameLocks noGrp="1"/>
          </p:cNvGraphicFramePr>
          <p:nvPr/>
        </p:nvGraphicFramePr>
        <p:xfrm>
          <a:off x="456596" y="1680797"/>
          <a:ext cx="8155300" cy="4091940"/>
        </p:xfrm>
        <a:graphic>
          <a:graphicData uri="http://schemas.openxmlformats.org/drawingml/2006/table">
            <a:tbl>
              <a:tblPr firstRow="1" bandRow="1">
                <a:tableStyleId>{5C22544A-7EE6-4342-B048-85BDC9FD1C3A}</a:tableStyleId>
              </a:tblPr>
              <a:tblGrid>
                <a:gridCol w="1631060">
                  <a:extLst>
                    <a:ext uri="{9D8B030D-6E8A-4147-A177-3AD203B41FA5}">
                      <a16:colId xmlns:a16="http://schemas.microsoft.com/office/drawing/2014/main" val="2357125852"/>
                    </a:ext>
                  </a:extLst>
                </a:gridCol>
                <a:gridCol w="1631060">
                  <a:extLst>
                    <a:ext uri="{9D8B030D-6E8A-4147-A177-3AD203B41FA5}">
                      <a16:colId xmlns:a16="http://schemas.microsoft.com/office/drawing/2014/main" val="3084909416"/>
                    </a:ext>
                  </a:extLst>
                </a:gridCol>
                <a:gridCol w="1631060">
                  <a:extLst>
                    <a:ext uri="{9D8B030D-6E8A-4147-A177-3AD203B41FA5}">
                      <a16:colId xmlns:a16="http://schemas.microsoft.com/office/drawing/2014/main" val="2508883051"/>
                    </a:ext>
                  </a:extLst>
                </a:gridCol>
                <a:gridCol w="1631060">
                  <a:extLst>
                    <a:ext uri="{9D8B030D-6E8A-4147-A177-3AD203B41FA5}">
                      <a16:colId xmlns:a16="http://schemas.microsoft.com/office/drawing/2014/main" val="1337675809"/>
                    </a:ext>
                  </a:extLst>
                </a:gridCol>
                <a:gridCol w="1631060">
                  <a:extLst>
                    <a:ext uri="{9D8B030D-6E8A-4147-A177-3AD203B41FA5}">
                      <a16:colId xmlns:a16="http://schemas.microsoft.com/office/drawing/2014/main" val="1927324352"/>
                    </a:ext>
                  </a:extLst>
                </a:gridCol>
              </a:tblGrid>
              <a:tr h="548640">
                <a:tc>
                  <a:txBody>
                    <a:bodyPr/>
                    <a:lstStyle/>
                    <a:p>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06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Advanced Supported Employment</a:t>
                      </a:r>
                    </a:p>
                    <a:p>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06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Supported Employment</a:t>
                      </a:r>
                    </a:p>
                    <a:p>
                      <a:endParaRPr lang="en-US" sz="11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06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Small Grou</a:t>
                      </a:r>
                      <a:r>
                        <a:rPr lang="en-US" sz="1100" baseline="0" dirty="0">
                          <a:solidFill>
                            <a:schemeClr val="tx1"/>
                          </a:solidFill>
                        </a:rPr>
                        <a:t>p Employment</a:t>
                      </a:r>
                      <a:endParaRPr lang="en-US" sz="1100" dirty="0">
                        <a:solidFill>
                          <a:schemeClr val="tx1"/>
                        </a:solidFill>
                      </a:endParaRPr>
                    </a:p>
                    <a:p>
                      <a:endParaRPr lang="en-US" sz="11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solidFill>
                            <a:schemeClr val="tx1"/>
                          </a:solidFill>
                        </a:rPr>
                        <a:t>Benefits</a:t>
                      </a:r>
                      <a:r>
                        <a:rPr lang="en-US" sz="1100" baseline="0" dirty="0">
                          <a:solidFill>
                            <a:schemeClr val="tx1"/>
                          </a:solidFill>
                        </a:rPr>
                        <a:t> Counseling</a:t>
                      </a:r>
                      <a:endParaRPr lang="en-US" sz="11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350686"/>
                  </a:ext>
                </a:extLst>
              </a:tr>
              <a:tr h="2963645">
                <a:tc>
                  <a:txBody>
                    <a:bodyPr/>
                    <a:lstStyle/>
                    <a:p>
                      <a:pPr marL="0" marR="0" lvl="0" indent="0" algn="l" defTabSz="450600" rtl="0" eaLnBrk="1" fontAlgn="auto" latinLnBrk="0" hangingPunct="1">
                        <a:lnSpc>
                          <a:spcPct val="100000"/>
                        </a:lnSpc>
                        <a:spcBef>
                          <a:spcPts val="0"/>
                        </a:spcBef>
                        <a:spcAft>
                          <a:spcPts val="0"/>
                        </a:spcAft>
                        <a:buClrTx/>
                        <a:buSzTx/>
                        <a:buFontTx/>
                        <a:buNone/>
                        <a:tabLst/>
                        <a:defRPr/>
                      </a:pPr>
                      <a:r>
                        <a:rPr lang="en-US" sz="1400" b="1" dirty="0">
                          <a:effectLst/>
                        </a:rPr>
                        <a:t>What is covered in this service?</a:t>
                      </a:r>
                      <a:endParaRPr lang="en-US" sz="1400" b="1" dirty="0">
                        <a:effectLst/>
                        <a:latin typeface="Times New Roman" panose="02020603050405020304" pitchFamily="18" charset="0"/>
                        <a:ea typeface="Calibri" panose="020F0502020204030204" pitchFamily="34" charset="0"/>
                      </a:endParaRPr>
                    </a:p>
                    <a:p>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100" dirty="0">
                          <a:effectLst/>
                        </a:rPr>
                        <a:t>Advanced Supported Employment - Discovery Profile</a:t>
                      </a:r>
                    </a:p>
                    <a:p>
                      <a:pPr marL="342900" marR="0" lvl="0" indent="-342900">
                        <a:spcBef>
                          <a:spcPts val="0"/>
                        </a:spcBef>
                        <a:spcAft>
                          <a:spcPts val="0"/>
                        </a:spcAft>
                        <a:buFont typeface="Symbol" panose="05050102010706020507" pitchFamily="18" charset="2"/>
                        <a:buChar char=""/>
                      </a:pPr>
                      <a:r>
                        <a:rPr lang="en-US" sz="1100" dirty="0">
                          <a:effectLst/>
                        </a:rPr>
                        <a:t>Advanced Supported Employment - Securing a Job</a:t>
                      </a:r>
                    </a:p>
                    <a:p>
                      <a:pPr marL="342900" marR="0" lvl="0" indent="-342900">
                        <a:spcBef>
                          <a:spcPts val="0"/>
                        </a:spcBef>
                        <a:spcAft>
                          <a:spcPts val="0"/>
                        </a:spcAft>
                        <a:buFont typeface="Symbol" panose="05050102010706020507" pitchFamily="18" charset="2"/>
                        <a:buChar char=""/>
                      </a:pPr>
                      <a:r>
                        <a:rPr lang="en-US" sz="1100" dirty="0">
                          <a:effectLst/>
                        </a:rPr>
                        <a:t>Advanced Supported Employment - Retention of Job</a:t>
                      </a:r>
                      <a:endParaRPr lang="en-US" sz="1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100" dirty="0">
                          <a:effectLst/>
                        </a:rPr>
                        <a:t>Career Assessment</a:t>
                      </a:r>
                    </a:p>
                    <a:p>
                      <a:pPr marL="342900" marR="0" lvl="0" indent="-342900">
                        <a:spcBef>
                          <a:spcPts val="0"/>
                        </a:spcBef>
                        <a:spcAft>
                          <a:spcPts val="0"/>
                        </a:spcAft>
                        <a:buFont typeface="Symbol" panose="05050102010706020507" pitchFamily="18" charset="2"/>
                        <a:buChar char=""/>
                      </a:pPr>
                      <a:r>
                        <a:rPr lang="en-US" sz="1100" dirty="0">
                          <a:effectLst/>
                        </a:rPr>
                        <a:t>Job Finding/Development</a:t>
                      </a:r>
                    </a:p>
                    <a:p>
                      <a:pPr marL="342900" marR="0" lvl="0" indent="-342900">
                        <a:spcBef>
                          <a:spcPts val="0"/>
                        </a:spcBef>
                        <a:spcAft>
                          <a:spcPts val="0"/>
                        </a:spcAft>
                        <a:buFont typeface="Symbol" panose="05050102010706020507" pitchFamily="18" charset="2"/>
                        <a:buChar char=""/>
                      </a:pPr>
                      <a:r>
                        <a:rPr lang="en-US" sz="1100" dirty="0">
                          <a:effectLst/>
                        </a:rPr>
                        <a:t>Job Coaching and Support</a:t>
                      </a:r>
                      <a:endParaRPr lang="en-US" sz="1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000" dirty="0">
                          <a:effectLst/>
                        </a:rPr>
                        <a:t>Small group employment services include mobile work force, work station in industry, affirmative industry, and enclave.</a:t>
                      </a:r>
                    </a:p>
                    <a:p>
                      <a:pPr marL="342900" marR="0" lvl="0" indent="-342900">
                        <a:spcBef>
                          <a:spcPts val="0"/>
                        </a:spcBef>
                        <a:spcAft>
                          <a:spcPts val="0"/>
                        </a:spcAft>
                        <a:buFont typeface="Symbol" panose="05050102010706020507" pitchFamily="18" charset="2"/>
                        <a:buChar char=""/>
                      </a:pPr>
                      <a:r>
                        <a:rPr lang="en-US" sz="1000" dirty="0">
                          <a:effectLst/>
                        </a:rPr>
                        <a:t>Supports for the participant to work alongside others to gain the skills and knowledge in the transition to competitive integrated employment</a:t>
                      </a:r>
                    </a:p>
                    <a:p>
                      <a:pPr marL="342900" marR="0" lvl="0" indent="-342900">
                        <a:spcBef>
                          <a:spcPts val="0"/>
                        </a:spcBef>
                        <a:spcAft>
                          <a:spcPts val="0"/>
                        </a:spcAft>
                        <a:buFont typeface="Symbol" panose="05050102010706020507" pitchFamily="18" charset="2"/>
                        <a:buChar char=""/>
                      </a:pPr>
                      <a:r>
                        <a:rPr lang="en-US" sz="1000" dirty="0">
                          <a:effectLst/>
                        </a:rPr>
                        <a:t>Transportation if it is an integral component of the service – to the worksite.</a:t>
                      </a:r>
                      <a:endParaRPr lang="en-US" sz="10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100" kern="1200" dirty="0">
                          <a:solidFill>
                            <a:schemeClr val="dk1"/>
                          </a:solidFill>
                          <a:effectLst/>
                          <a:latin typeface="+mn-lt"/>
                          <a:ea typeface="+mn-ea"/>
                          <a:cs typeface="+mn-cs"/>
                        </a:rPr>
                        <a:t>Inform and educate participants on the impact of employment on publicly funded and SSA benefits.</a:t>
                      </a:r>
                    </a:p>
                    <a:p>
                      <a:pPr marL="285750" lvl="0" indent="-285750">
                        <a:buFont typeface="Arial" panose="020B0604020202020204" pitchFamily="34" charset="0"/>
                        <a:buChar char="•"/>
                      </a:pPr>
                      <a:r>
                        <a:rPr lang="en-US" sz="1100" kern="1200" dirty="0">
                          <a:solidFill>
                            <a:schemeClr val="dk1"/>
                          </a:solidFill>
                          <a:effectLst/>
                          <a:latin typeface="+mn-lt"/>
                          <a:ea typeface="+mn-ea"/>
                          <a:cs typeface="+mn-cs"/>
                        </a:rPr>
                        <a:t>Inform participant on SSA work incentives</a:t>
                      </a:r>
                    </a:p>
                    <a:p>
                      <a:pPr marL="285750" indent="-285750">
                        <a:buFont typeface="Arial" panose="020B0604020202020204" pitchFamily="34" charset="0"/>
                        <a:buChar char="•"/>
                      </a:pPr>
                      <a:r>
                        <a:rPr lang="en-US" sz="1100" kern="1200" dirty="0">
                          <a:solidFill>
                            <a:schemeClr val="dk1"/>
                          </a:solidFill>
                          <a:effectLst/>
                          <a:latin typeface="+mn-lt"/>
                          <a:ea typeface="+mn-ea"/>
                          <a:cs typeface="+mn-cs"/>
                        </a:rPr>
                        <a:t>Inform participant on income reporting requirements for SSA and public benefit programs</a:t>
                      </a:r>
                      <a:endParaRPr lang="en-US" sz="8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267923"/>
                  </a:ext>
                </a:extLst>
              </a:tr>
            </a:tbl>
          </a:graphicData>
        </a:graphic>
      </p:graphicFrame>
    </p:spTree>
    <p:extLst>
      <p:ext uri="{BB962C8B-B14F-4D97-AF65-F5344CB8AC3E}">
        <p14:creationId xmlns:p14="http://schemas.microsoft.com/office/powerpoint/2010/main" val="338670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42938">
              <a:defRPr/>
            </a:pPr>
            <a:fld id="{198CE98A-A710-4A35-9AEB-A8892D517EED}" type="datetime1">
              <a:rPr lang="en-US" sz="844">
                <a:solidFill>
                  <a:srgbClr val="FFFFFF"/>
                </a:solidFill>
                <a:latin typeface="Tahoma" pitchFamily="34" charset="0"/>
              </a:rPr>
              <a:pPr defTabSz="642938">
                <a:defRPr/>
              </a:pPr>
              <a:t>9/16/20</a:t>
            </a:fld>
            <a:endParaRPr lang="en-US" sz="844" dirty="0">
              <a:solidFill>
                <a:srgbClr val="FFFFFF"/>
              </a:solidFill>
              <a:latin typeface="Tahoma" pitchFamily="34" charset="0"/>
            </a:endParaRPr>
          </a:p>
        </p:txBody>
      </p:sp>
      <p:sp>
        <p:nvSpPr>
          <p:cNvPr id="5" name="Slide Number Placeholder 4"/>
          <p:cNvSpPr>
            <a:spLocks noGrp="1"/>
          </p:cNvSpPr>
          <p:nvPr>
            <p:ph type="sldNum" sz="quarter" idx="11"/>
          </p:nvPr>
        </p:nvSpPr>
        <p:spPr>
          <a:xfrm>
            <a:off x="10260795" y="6087071"/>
            <a:ext cx="1288143" cy="364629"/>
          </a:xfrm>
          <a:prstGeom prst="rect">
            <a:avLst/>
          </a:prstGeom>
        </p:spPr>
        <p:txBody>
          <a:bodyPr vert="horz" wrap="square" lIns="96121" tIns="48064" rIns="96121" bIns="48064" numCol="1" anchor="ctr" anchorCtr="0" compatLnSpc="1">
            <a:prstTxWarp prst="textNoShape">
              <a:avLst/>
            </a:prstTxWarp>
          </a:bodyPr>
          <a:lstStyle>
            <a:defPPr>
              <a:defRPr lang="en-US"/>
            </a:defPPr>
            <a:lvl1pPr marL="0" algn="ctr" defTabSz="914400" rtl="0" eaLnBrk="1" latinLnBrk="0" hangingPunct="1">
              <a:defRPr sz="1125" kern="1200">
                <a:solidFill>
                  <a:srgbClr val="000000"/>
                </a:solidFill>
                <a:latin typeface="Tahoma" panose="020B0604030504040204" pitchFamily="34" charset="0"/>
                <a:ea typeface="ＭＳ Ｐゴシック" panose="020B0600070205080204" pitchFamily="34" charset="-128"/>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42938">
              <a:defRPr/>
            </a:pPr>
            <a:fld id="{2083F49A-8504-41F8-8285-0557A2C69B81}" type="slidenum">
              <a:rPr lang="en-US" altLang="en-US" smtClean="0"/>
              <a:pPr algn="ctr" defTabSz="642938">
                <a:defRPr/>
              </a:pPr>
              <a:t>19</a:t>
            </a:fld>
            <a:endParaRPr lang="en-US" altLang="en-US" sz="844">
              <a:solidFill>
                <a:srgbClr val="000000"/>
              </a:solidFill>
              <a:latin typeface="Tahoma" panose="020B0604030504040204" pitchFamily="34" charset="0"/>
              <a:ea typeface="ＭＳ Ｐゴシック" panose="020B0600070205080204" pitchFamily="34" charset="-128"/>
              <a:cs typeface="Arial" panose="020B0604020202020204" pitchFamily="34" charset="0"/>
            </a:endParaRPr>
          </a:p>
        </p:txBody>
      </p:sp>
      <p:graphicFrame>
        <p:nvGraphicFramePr>
          <p:cNvPr id="3" name="Table 2" title="table of on-the-job support"/>
          <p:cNvGraphicFramePr>
            <a:graphicFrameLocks noGrp="1"/>
          </p:cNvGraphicFramePr>
          <p:nvPr/>
        </p:nvGraphicFramePr>
        <p:xfrm>
          <a:off x="456596" y="1711590"/>
          <a:ext cx="7964226" cy="3597983"/>
        </p:xfrm>
        <a:graphic>
          <a:graphicData uri="http://schemas.openxmlformats.org/drawingml/2006/table">
            <a:tbl>
              <a:tblPr firstRow="1"/>
              <a:tblGrid>
                <a:gridCol w="2154693">
                  <a:extLst>
                    <a:ext uri="{9D8B030D-6E8A-4147-A177-3AD203B41FA5}">
                      <a16:colId xmlns:a16="http://schemas.microsoft.com/office/drawing/2014/main" val="2584950586"/>
                    </a:ext>
                  </a:extLst>
                </a:gridCol>
                <a:gridCol w="2366978">
                  <a:extLst>
                    <a:ext uri="{9D8B030D-6E8A-4147-A177-3AD203B41FA5}">
                      <a16:colId xmlns:a16="http://schemas.microsoft.com/office/drawing/2014/main" val="1013446180"/>
                    </a:ext>
                  </a:extLst>
                </a:gridCol>
                <a:gridCol w="1669976">
                  <a:extLst>
                    <a:ext uri="{9D8B030D-6E8A-4147-A177-3AD203B41FA5}">
                      <a16:colId xmlns:a16="http://schemas.microsoft.com/office/drawing/2014/main" val="256894245"/>
                    </a:ext>
                  </a:extLst>
                </a:gridCol>
                <a:gridCol w="1772579">
                  <a:extLst>
                    <a:ext uri="{9D8B030D-6E8A-4147-A177-3AD203B41FA5}">
                      <a16:colId xmlns:a16="http://schemas.microsoft.com/office/drawing/2014/main" val="1789052219"/>
                    </a:ext>
                  </a:extLst>
                </a:gridCol>
              </a:tblGrid>
              <a:tr h="558506">
                <a:tc>
                  <a:txBody>
                    <a:bodyPr/>
                    <a:lstStyle/>
                    <a:p>
                      <a:pPr algn="l" fontAlgn="b"/>
                      <a:r>
                        <a:rPr lang="en-US" sz="18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00"/>
                          </a:solidFill>
                          <a:effectLst/>
                          <a:latin typeface="Calibri" panose="020F0502020204030204" pitchFamily="34" charset="0"/>
                        </a:rPr>
                        <a:t>Advanced Supported Employment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00"/>
                          </a:solidFill>
                          <a:effectLst/>
                          <a:latin typeface="Calibri" panose="020F0502020204030204" pitchFamily="34" charset="0"/>
                        </a:rPr>
                        <a:t>Supported Employment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0000"/>
                          </a:solidFill>
                          <a:effectLst/>
                          <a:latin typeface="Calibri" panose="020F0502020204030204" pitchFamily="34" charset="0"/>
                        </a:rPr>
                        <a:t>Small Group Employment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70563653"/>
                  </a:ext>
                </a:extLst>
              </a:tr>
              <a:tr h="3039477">
                <a:tc>
                  <a:txBody>
                    <a:bodyPr/>
                    <a:lstStyle/>
                    <a:p>
                      <a:pPr algn="l" fontAlgn="t"/>
                      <a:r>
                        <a:rPr lang="en-US" sz="1800" b="1" i="0" u="none" strike="noStrike" dirty="0">
                          <a:solidFill>
                            <a:srgbClr val="000000"/>
                          </a:solidFill>
                          <a:effectLst/>
                          <a:latin typeface="Calibri" panose="020F0502020204030204" pitchFamily="34" charset="0"/>
                        </a:rPr>
                        <a:t>On-the-Job Companion Support</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rtl="0" fontAlgn="t"/>
                      <a:r>
                        <a:rPr lang="en-US" sz="1800" b="0" i="0" u="none" strike="noStrike" dirty="0">
                          <a:solidFill>
                            <a:srgbClr val="000000"/>
                          </a:solidFill>
                          <a:effectLst/>
                          <a:latin typeface="Calibri" panose="020F0502020204030204" pitchFamily="34" charset="0"/>
                        </a:rPr>
                        <a:t>Companion services may be provided at the same time as these services to support the individual with personal care needs.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800" b="0" i="0" u="none" strike="noStrike" dirty="0">
                          <a:solidFill>
                            <a:srgbClr val="000000"/>
                          </a:solidFill>
                          <a:effectLst/>
                          <a:latin typeface="Calibri" panose="020F0502020204030204" pitchFamily="34" charset="0"/>
                        </a:rPr>
                        <a:t>Companion services may be provided at the same time as these services to support the individual with personal care needs.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effectLst/>
                          <a:latin typeface="Calibri" panose="020F0502020204030204" pitchFamily="34" charset="0"/>
                        </a:rPr>
                        <a:t>Support with personal care needs is included as part of the Small Group Employment service.  Companion services may not be authorized for this.</a:t>
                      </a:r>
                    </a:p>
                  </a:txBody>
                  <a:tcPr marL="7144" marR="7144" marT="71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170066"/>
                  </a:ext>
                </a:extLst>
              </a:tr>
            </a:tbl>
          </a:graphicData>
        </a:graphic>
      </p:graphicFrame>
      <p:sp>
        <p:nvSpPr>
          <p:cNvPr id="4" name="Title 11"/>
          <p:cNvSpPr>
            <a:spLocks noGrp="1"/>
          </p:cNvSpPr>
          <p:nvPr>
            <p:ph type="title"/>
          </p:nvPr>
        </p:nvSpPr>
        <p:spPr>
          <a:xfrm>
            <a:off x="456595" y="1125141"/>
            <a:ext cx="5071328" cy="335199"/>
          </a:xfrm>
        </p:spPr>
        <p:txBody>
          <a:bodyPr/>
          <a:lstStyle/>
          <a:p>
            <a:r>
              <a:rPr lang="en-US" sz="2100" dirty="0">
                <a:latin typeface="+mn-lt"/>
              </a:rPr>
              <a:t>On-The-Job Companion Support</a:t>
            </a:r>
          </a:p>
        </p:txBody>
      </p:sp>
    </p:spTree>
    <p:extLst>
      <p:ext uri="{BB962C8B-B14F-4D97-AF65-F5344CB8AC3E}">
        <p14:creationId xmlns:p14="http://schemas.microsoft.com/office/powerpoint/2010/main" val="352992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5181600"/>
            <a:ext cx="3667125" cy="685800"/>
          </a:xfrm>
          <a:prstGeom prst="rect">
            <a:avLst/>
          </a:prstGeom>
        </p:spPr>
      </p:pic>
      <p:pic>
        <p:nvPicPr>
          <p:cNvPr id="3" name="Picture 2"/>
          <p:cNvPicPr>
            <a:picLocks noChangeAspect="1"/>
          </p:cNvPicPr>
          <p:nvPr/>
        </p:nvPicPr>
        <p:blipFill>
          <a:blip r:embed="rId4"/>
          <a:stretch>
            <a:fillRect/>
          </a:stretch>
        </p:blipFill>
        <p:spPr>
          <a:xfrm>
            <a:off x="4495800" y="1447801"/>
            <a:ext cx="4391025" cy="552450"/>
          </a:xfrm>
          <a:prstGeom prst="rect">
            <a:avLst/>
          </a:prstGeom>
        </p:spPr>
      </p:pic>
      <p:sp>
        <p:nvSpPr>
          <p:cNvPr id="4" name="TextBox 3"/>
          <p:cNvSpPr txBox="1"/>
          <p:nvPr/>
        </p:nvSpPr>
        <p:spPr>
          <a:xfrm>
            <a:off x="533400" y="2000251"/>
            <a:ext cx="8353425" cy="2554545"/>
          </a:xfrm>
          <a:prstGeom prst="rect">
            <a:avLst/>
          </a:prstGeom>
          <a:noFill/>
        </p:spPr>
        <p:txBody>
          <a:bodyPr wrap="square" rtlCol="0">
            <a:spAutoFit/>
          </a:bodyPr>
          <a:lstStyle/>
          <a:p>
            <a:r>
              <a:rPr lang="en-US" sz="3200" dirty="0">
                <a:latin typeface="Calibri" panose="020F0502020204030204" pitchFamily="34" charset="0"/>
              </a:rPr>
              <a:t>“WIOA is designed to help job seekers access employment, education, training and support services to succeed in the labor market and match employers with the skilled workers they need to compete in the global economy.” </a:t>
            </a:r>
          </a:p>
        </p:txBody>
      </p:sp>
      <p:sp>
        <p:nvSpPr>
          <p:cNvPr id="5" name="TextBox 4"/>
          <p:cNvSpPr txBox="1"/>
          <p:nvPr/>
        </p:nvSpPr>
        <p:spPr>
          <a:xfrm>
            <a:off x="457200" y="1219200"/>
            <a:ext cx="4114800" cy="646331"/>
          </a:xfrm>
          <a:prstGeom prst="rect">
            <a:avLst/>
          </a:prstGeom>
          <a:noFill/>
        </p:spPr>
        <p:txBody>
          <a:bodyPr wrap="square" rtlCol="0">
            <a:spAutoFit/>
          </a:bodyPr>
          <a:lstStyle/>
          <a:p>
            <a:r>
              <a:rPr lang="en-US" dirty="0"/>
              <a:t>Signed by President Barack Obama on July 22, 2014</a:t>
            </a:r>
          </a:p>
        </p:txBody>
      </p:sp>
      <p:sp>
        <p:nvSpPr>
          <p:cNvPr id="6" name="Rectangle 5"/>
          <p:cNvSpPr/>
          <p:nvPr/>
        </p:nvSpPr>
        <p:spPr>
          <a:xfrm>
            <a:off x="4405983" y="5498068"/>
            <a:ext cx="4480842" cy="369332"/>
          </a:xfrm>
          <a:prstGeom prst="rect">
            <a:avLst/>
          </a:prstGeom>
        </p:spPr>
        <p:txBody>
          <a:bodyPr wrap="none">
            <a:spAutoFit/>
          </a:bodyPr>
          <a:lstStyle/>
          <a:p>
            <a:r>
              <a:rPr lang="en-US" dirty="0"/>
              <a:t>https://www.doleta.gov/wioa/Overview.cfm</a:t>
            </a:r>
          </a:p>
        </p:txBody>
      </p:sp>
      <p:sp>
        <p:nvSpPr>
          <p:cNvPr id="7" name="TextBox 6"/>
          <p:cNvSpPr txBox="1"/>
          <p:nvPr/>
        </p:nvSpPr>
        <p:spPr>
          <a:xfrm>
            <a:off x="457200" y="353696"/>
            <a:ext cx="5664425"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latin typeface="+mj-lt"/>
                <a:cs typeface="Aharoni" panose="02010803020104030203" pitchFamily="2" charset="-79"/>
              </a:rPr>
              <a:t>Workforce Innovation and Opportunity Act</a:t>
            </a:r>
            <a:endParaRPr kumimoji="0" lang="en-US" sz="2000" i="0" u="none" strike="noStrike" kern="1200" cap="none" spc="0" normalizeH="0" baseline="0" noProof="0" dirty="0">
              <a:ln>
                <a:noFill/>
              </a:ln>
              <a:solidFill>
                <a:srgbClr val="FFFFFF"/>
              </a:solidFill>
              <a:effectLst/>
              <a:uLnTx/>
              <a:uFillTx/>
              <a:latin typeface="+mj-lt"/>
              <a:cs typeface="Aharoni" panose="02010803020104030203" pitchFamily="2" charset="-79"/>
            </a:endParaRPr>
          </a:p>
        </p:txBody>
      </p:sp>
      <p:sp>
        <p:nvSpPr>
          <p:cNvPr id="8" name="Date Placeholder 7">
            <a:extLst>
              <a:ext uri="{FF2B5EF4-FFF2-40B4-BE49-F238E27FC236}">
                <a16:creationId xmlns:a16="http://schemas.microsoft.com/office/drawing/2014/main" id="{BAFED0CB-754B-45AD-9523-FCE3C94F0A7B}"/>
              </a:ext>
            </a:extLst>
          </p:cNvPr>
          <p:cNvSpPr>
            <a:spLocks noGrp="1"/>
          </p:cNvSpPr>
          <p:nvPr>
            <p:ph type="dt" sz="half" idx="10"/>
          </p:nvPr>
        </p:nvSpPr>
        <p:spPr/>
        <p:txBody>
          <a:bodyPr/>
          <a:lstStyle/>
          <a:p>
            <a:pPr>
              <a:defRPr/>
            </a:pPr>
            <a:endParaRPr lang="en-US" dirty="0"/>
          </a:p>
        </p:txBody>
      </p:sp>
      <p:sp>
        <p:nvSpPr>
          <p:cNvPr id="10" name="Slide Number Placeholder 9">
            <a:extLst>
              <a:ext uri="{FF2B5EF4-FFF2-40B4-BE49-F238E27FC236}">
                <a16:creationId xmlns:a16="http://schemas.microsoft.com/office/drawing/2014/main" id="{0E1D316C-F37E-4719-9414-D90570EF7AD2}"/>
              </a:ext>
            </a:extLst>
          </p:cNvPr>
          <p:cNvSpPr>
            <a:spLocks noGrp="1"/>
          </p:cNvSpPr>
          <p:nvPr>
            <p:ph type="sldNum" sz="quarter" idx="12"/>
          </p:nvPr>
        </p:nvSpPr>
        <p:spPr/>
        <p:txBody>
          <a:bodyPr/>
          <a:lstStyle/>
          <a:p>
            <a:pPr algn="ctr"/>
            <a:fld id="{9D710453-B075-45DB-8A7B-E3C399690A0E}" type="slidenum">
              <a:rPr lang="en-US" sz="1100" smtClean="0"/>
              <a:pPr algn="ctr"/>
              <a:t>2</a:t>
            </a:fld>
            <a:endParaRPr lang="en-US" sz="1100" dirty="0"/>
          </a:p>
        </p:txBody>
      </p:sp>
    </p:spTree>
    <p:extLst>
      <p:ext uri="{BB962C8B-B14F-4D97-AF65-F5344CB8AC3E}">
        <p14:creationId xmlns:p14="http://schemas.microsoft.com/office/powerpoint/2010/main" val="276368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fld id="{9067A9C4-7514-4BB9-B775-B571A6B827D9}" type="datetime1">
              <a:rPr lang="en-US" smtClean="0"/>
              <a:t>9/16/20</a:t>
            </a:fld>
            <a:endParaRPr lang="en-US" dirty="0"/>
          </a:p>
        </p:txBody>
      </p:sp>
      <p:sp>
        <p:nvSpPr>
          <p:cNvPr id="7" name="Slide Number Placeholder 6"/>
          <p:cNvSpPr>
            <a:spLocks noGrp="1"/>
          </p:cNvSpPr>
          <p:nvPr>
            <p:ph type="sldNum" sz="quarter" idx="12"/>
          </p:nvPr>
        </p:nvSpPr>
        <p:spPr/>
        <p:txBody>
          <a:bodyPr/>
          <a:lstStyle/>
          <a:p>
            <a:pPr>
              <a:defRPr/>
            </a:pPr>
            <a:fld id="{9C10EB89-1475-4332-AC66-2657F847E4F2}" type="slidenum">
              <a:rPr lang="en-US" smtClean="0"/>
              <a:pPr>
                <a:defRPr/>
              </a:pPr>
              <a:t>20</a:t>
            </a:fld>
            <a:endParaRPr lang="en-US" dirty="0"/>
          </a:p>
        </p:txBody>
      </p:sp>
      <p:pic>
        <p:nvPicPr>
          <p:cNvPr id="11" name="Content Placeholder 10"/>
          <p:cNvPicPr>
            <a:picLocks noGrp="1" noChangeAspect="1"/>
          </p:cNvPicPr>
          <p:nvPr>
            <p:ph sz="quarter" idx="13"/>
          </p:nvPr>
        </p:nvPicPr>
        <p:blipFill>
          <a:blip r:embed="rId3"/>
          <a:stretch>
            <a:fillRect/>
          </a:stretch>
        </p:blipFill>
        <p:spPr>
          <a:xfrm>
            <a:off x="1543050" y="1828801"/>
            <a:ext cx="5886450" cy="3383861"/>
          </a:xfrm>
          <a:prstGeom prst="rect">
            <a:avLst/>
          </a:prstGeom>
        </p:spPr>
      </p:pic>
      <p:sp>
        <p:nvSpPr>
          <p:cNvPr id="9" name="Title 8"/>
          <p:cNvSpPr>
            <a:spLocks noGrp="1"/>
          </p:cNvSpPr>
          <p:nvPr>
            <p:ph type="title"/>
          </p:nvPr>
        </p:nvSpPr>
        <p:spPr>
          <a:xfrm>
            <a:off x="457200" y="1095505"/>
            <a:ext cx="5410200" cy="340520"/>
          </a:xfrm>
        </p:spPr>
        <p:txBody>
          <a:bodyPr/>
          <a:lstStyle/>
          <a:p>
            <a:r>
              <a:rPr lang="en-US" dirty="0"/>
              <a:t>Community Participation Supports</a:t>
            </a:r>
          </a:p>
        </p:txBody>
      </p:sp>
    </p:spTree>
    <p:extLst>
      <p:ext uri="{BB962C8B-B14F-4D97-AF65-F5344CB8AC3E}">
        <p14:creationId xmlns:p14="http://schemas.microsoft.com/office/powerpoint/2010/main" val="320059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CDA2917-C0ED-4550-BE31-2FFB1E4F91DF}" type="datetime1">
              <a:rPr lang="en-US" smtClean="0"/>
              <a:t>9/16/20</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21</a:t>
            </a:fld>
            <a:endParaRPr lang="en-US" dirty="0"/>
          </a:p>
        </p:txBody>
      </p:sp>
      <p:sp>
        <p:nvSpPr>
          <p:cNvPr id="5" name="Title 4"/>
          <p:cNvSpPr>
            <a:spLocks noGrp="1"/>
          </p:cNvSpPr>
          <p:nvPr>
            <p:ph type="title"/>
          </p:nvPr>
        </p:nvSpPr>
        <p:spPr>
          <a:xfrm>
            <a:off x="457200" y="1084932"/>
            <a:ext cx="5410200" cy="340520"/>
          </a:xfrm>
        </p:spPr>
        <p:txBody>
          <a:bodyPr/>
          <a:lstStyle/>
          <a:p>
            <a:r>
              <a:rPr lang="en-US" dirty="0"/>
              <a:t>What does this Service Include?</a:t>
            </a:r>
          </a:p>
        </p:txBody>
      </p:sp>
      <p:pic>
        <p:nvPicPr>
          <p:cNvPr id="8" name="Picture 7"/>
          <p:cNvPicPr>
            <a:picLocks noChangeAspect="1"/>
          </p:cNvPicPr>
          <p:nvPr/>
        </p:nvPicPr>
        <p:blipFill>
          <a:blip r:embed="rId3"/>
          <a:stretch>
            <a:fillRect/>
          </a:stretch>
        </p:blipFill>
        <p:spPr>
          <a:xfrm>
            <a:off x="457201" y="2297159"/>
            <a:ext cx="3081795" cy="3036495"/>
          </a:xfrm>
          <a:prstGeom prst="rect">
            <a:avLst/>
          </a:prstGeom>
        </p:spPr>
      </p:pic>
      <p:pic>
        <p:nvPicPr>
          <p:cNvPr id="10" name="Picture 9"/>
          <p:cNvPicPr>
            <a:picLocks noChangeAspect="1"/>
          </p:cNvPicPr>
          <p:nvPr/>
        </p:nvPicPr>
        <p:blipFill>
          <a:blip r:embed="rId4"/>
          <a:stretch>
            <a:fillRect/>
          </a:stretch>
        </p:blipFill>
        <p:spPr>
          <a:xfrm>
            <a:off x="5025044" y="2104159"/>
            <a:ext cx="3231302" cy="3229495"/>
          </a:xfrm>
          <a:prstGeom prst="rect">
            <a:avLst/>
          </a:prstGeom>
        </p:spPr>
      </p:pic>
      <p:pic>
        <p:nvPicPr>
          <p:cNvPr id="11" name="Picture 10"/>
          <p:cNvPicPr>
            <a:picLocks noChangeAspect="1"/>
          </p:cNvPicPr>
          <p:nvPr/>
        </p:nvPicPr>
        <p:blipFill>
          <a:blip r:embed="rId5"/>
          <a:stretch>
            <a:fillRect/>
          </a:stretch>
        </p:blipFill>
        <p:spPr>
          <a:xfrm>
            <a:off x="3839408" y="4624932"/>
            <a:ext cx="754445" cy="708722"/>
          </a:xfrm>
          <a:prstGeom prst="rect">
            <a:avLst/>
          </a:prstGeom>
        </p:spPr>
      </p:pic>
      <p:sp>
        <p:nvSpPr>
          <p:cNvPr id="12" name="Text Placeholder 2"/>
          <p:cNvSpPr txBox="1">
            <a:spLocks/>
          </p:cNvSpPr>
          <p:nvPr/>
        </p:nvSpPr>
        <p:spPr>
          <a:xfrm>
            <a:off x="5099858" y="1670842"/>
            <a:ext cx="2857500" cy="385519"/>
          </a:xfrm>
          <a:prstGeom prst="rect">
            <a:avLst/>
          </a:prstGeom>
          <a:solidFill>
            <a:schemeClr val="bg1">
              <a:lumMod val="85000"/>
            </a:schemeClr>
          </a:solidFill>
        </p:spPr>
        <p:txBody>
          <a:bodyPr/>
          <a:lstStyle>
            <a:lvl1pPr marL="334864" indent="-334864" algn="l" rtl="0" eaLnBrk="0" fontAlgn="base" hangingPunct="0">
              <a:spcBef>
                <a:spcPct val="20000"/>
              </a:spcBef>
              <a:spcAft>
                <a:spcPct val="0"/>
              </a:spcAft>
              <a:buChar char="•"/>
              <a:defRPr sz="2344">
                <a:solidFill>
                  <a:schemeClr val="tx1"/>
                </a:solidFill>
                <a:latin typeface="+mn-lt"/>
                <a:ea typeface="ＭＳ Ｐゴシック" pitchFamily="-111" charset="-128"/>
                <a:cs typeface="ＭＳ Ｐゴシック" pitchFamily="-111" charset="-128"/>
              </a:defRPr>
            </a:lvl1pPr>
            <a:lvl2pPr marL="729258" indent="-279797" algn="l" rtl="0" eaLnBrk="0" fontAlgn="base" hangingPunct="0">
              <a:spcBef>
                <a:spcPct val="20000"/>
              </a:spcBef>
              <a:spcAft>
                <a:spcPct val="0"/>
              </a:spcAft>
              <a:buChar char="–"/>
              <a:defRPr sz="1969">
                <a:solidFill>
                  <a:schemeClr val="tx1"/>
                </a:solidFill>
                <a:latin typeface="+mn-lt"/>
                <a:ea typeface="ＭＳ Ｐゴシック" pitchFamily="-111" charset="-128"/>
              </a:defRPr>
            </a:lvl2pPr>
            <a:lvl3pPr marL="1125141" indent="-223242" algn="l" rtl="0" eaLnBrk="0" fontAlgn="base" hangingPunct="0">
              <a:spcBef>
                <a:spcPct val="20000"/>
              </a:spcBef>
              <a:spcAft>
                <a:spcPct val="0"/>
              </a:spcAft>
              <a:buChar char="•"/>
              <a:defRPr>
                <a:solidFill>
                  <a:schemeClr val="tx1"/>
                </a:solidFill>
                <a:latin typeface="+mn-lt"/>
                <a:ea typeface="ＭＳ Ｐゴシック" pitchFamily="-111" charset="-128"/>
              </a:defRPr>
            </a:lvl3pPr>
            <a:lvl4pPr marL="1574602" indent="-223242" algn="l" rtl="0" eaLnBrk="0" fontAlgn="base" hangingPunct="0">
              <a:spcBef>
                <a:spcPct val="20000"/>
              </a:spcBef>
              <a:spcAft>
                <a:spcPct val="0"/>
              </a:spcAft>
              <a:buChar char="–"/>
              <a:defRPr sz="1594">
                <a:solidFill>
                  <a:schemeClr val="tx1"/>
                </a:solidFill>
                <a:latin typeface="+mn-lt"/>
                <a:ea typeface="ＭＳ Ｐゴシック" pitchFamily="-111" charset="-128"/>
              </a:defRPr>
            </a:lvl4pPr>
            <a:lvl5pPr marL="2025551" indent="-223242" algn="l" rtl="0" eaLnBrk="0" fontAlgn="base" hangingPunct="0">
              <a:spcBef>
                <a:spcPct val="20000"/>
              </a:spcBef>
              <a:spcAft>
                <a:spcPct val="0"/>
              </a:spcAft>
              <a:buChar char="»"/>
              <a:defRPr>
                <a:solidFill>
                  <a:schemeClr val="tx1"/>
                </a:solidFill>
                <a:latin typeface="+mn-lt"/>
                <a:ea typeface="ＭＳ Ｐゴシック" pitchFamily="-111" charset="-128"/>
              </a:defRPr>
            </a:lvl5pPr>
            <a:lvl6pPr marL="2478319" indent="-225304" algn="l" rtl="0" fontAlgn="base">
              <a:spcBef>
                <a:spcPct val="20000"/>
              </a:spcBef>
              <a:spcAft>
                <a:spcPct val="0"/>
              </a:spcAft>
              <a:buClr>
                <a:srgbClr val="E42D1A"/>
              </a:buClr>
              <a:buChar char="»"/>
              <a:defRPr sz="1969">
                <a:solidFill>
                  <a:schemeClr val="tx1"/>
                </a:solidFill>
                <a:latin typeface="+mn-lt"/>
                <a:ea typeface="ＭＳ Ｐゴシック" pitchFamily="-111" charset="-128"/>
              </a:defRPr>
            </a:lvl6pPr>
            <a:lvl7pPr marL="2928923" indent="-225304" algn="l" rtl="0" fontAlgn="base">
              <a:spcBef>
                <a:spcPct val="20000"/>
              </a:spcBef>
              <a:spcAft>
                <a:spcPct val="0"/>
              </a:spcAft>
              <a:buClr>
                <a:srgbClr val="E42D1A"/>
              </a:buClr>
              <a:buChar char="»"/>
              <a:defRPr sz="1969">
                <a:solidFill>
                  <a:schemeClr val="tx1"/>
                </a:solidFill>
                <a:latin typeface="+mn-lt"/>
                <a:ea typeface="ＭＳ Ｐゴシック" pitchFamily="-111" charset="-128"/>
              </a:defRPr>
            </a:lvl7pPr>
            <a:lvl8pPr marL="3379523" indent="-225304" algn="l" rtl="0" fontAlgn="base">
              <a:spcBef>
                <a:spcPct val="20000"/>
              </a:spcBef>
              <a:spcAft>
                <a:spcPct val="0"/>
              </a:spcAft>
              <a:buClr>
                <a:srgbClr val="E42D1A"/>
              </a:buClr>
              <a:buChar char="»"/>
              <a:defRPr sz="1969">
                <a:solidFill>
                  <a:schemeClr val="tx1"/>
                </a:solidFill>
                <a:latin typeface="+mn-lt"/>
                <a:ea typeface="ＭＳ Ｐゴシック" pitchFamily="-111" charset="-128"/>
              </a:defRPr>
            </a:lvl8pPr>
            <a:lvl9pPr marL="3830125" indent="-225304" algn="l" rtl="0" fontAlgn="base">
              <a:spcBef>
                <a:spcPct val="20000"/>
              </a:spcBef>
              <a:spcAft>
                <a:spcPct val="0"/>
              </a:spcAft>
              <a:buClr>
                <a:srgbClr val="E42D1A"/>
              </a:buClr>
              <a:buChar char="»"/>
              <a:defRPr sz="1969">
                <a:solidFill>
                  <a:schemeClr val="tx1"/>
                </a:solidFill>
                <a:latin typeface="+mn-lt"/>
                <a:ea typeface="ＭＳ Ｐゴシック" pitchFamily="-111" charset="-128"/>
              </a:defRPr>
            </a:lvl9pPr>
          </a:lstStyle>
          <a:p>
            <a:pPr marL="0" indent="0" algn="ctr">
              <a:buNone/>
            </a:pPr>
            <a:r>
              <a:rPr lang="en-US" sz="1758" b="1" kern="0" dirty="0"/>
              <a:t>HCBS Settings Rule</a:t>
            </a:r>
          </a:p>
        </p:txBody>
      </p:sp>
      <p:sp>
        <p:nvSpPr>
          <p:cNvPr id="18" name="Text Placeholder 1"/>
          <p:cNvSpPr>
            <a:spLocks noGrp="1"/>
          </p:cNvSpPr>
          <p:nvPr>
            <p:ph sz="quarter" idx="13"/>
          </p:nvPr>
        </p:nvSpPr>
        <p:spPr>
          <a:xfrm>
            <a:off x="457200" y="1619610"/>
            <a:ext cx="3081796" cy="677549"/>
          </a:xfrm>
          <a:solidFill>
            <a:schemeClr val="bg1">
              <a:lumMod val="75000"/>
            </a:schemeClr>
          </a:solidFill>
          <a:ln w="12700">
            <a:solidFill>
              <a:schemeClr val="tx1"/>
            </a:solidFill>
          </a:ln>
        </p:spPr>
        <p:txBody>
          <a:bodyPr>
            <a:noAutofit/>
          </a:bodyPr>
          <a:lstStyle/>
          <a:p>
            <a:pPr marL="0" indent="0" algn="ctr">
              <a:buNone/>
            </a:pPr>
            <a:r>
              <a:rPr lang="en-US" dirty="0"/>
              <a:t>Community Participation Supports</a:t>
            </a:r>
          </a:p>
        </p:txBody>
      </p:sp>
    </p:spTree>
    <p:extLst>
      <p:ext uri="{BB962C8B-B14F-4D97-AF65-F5344CB8AC3E}">
        <p14:creationId xmlns:p14="http://schemas.microsoft.com/office/powerpoint/2010/main" val="286578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177212" y="5422107"/>
            <a:ext cx="966788" cy="273844"/>
          </a:xfrm>
        </p:spPr>
        <p:txBody>
          <a:bodyPr/>
          <a:lstStyle/>
          <a:p>
            <a:pPr algn="ctr" defTabSz="642938">
              <a:defRPr/>
            </a:pPr>
            <a:fld id="{FAAEADF4-972E-4108-9309-B418CCE5BB15}" type="slidenum">
              <a:rPr lang="en-US" altLang="en-US" sz="844">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ctr" defTabSz="642938">
                <a:defRPr/>
              </a:pPr>
              <a:t>22</a:t>
            </a:fld>
            <a:endParaRPr lang="en-US" altLang="en-US" sz="844">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0" name="Picture 9" descr="career planning&#10;supported employment&#10;transitional work" title="Adult Autism Waiver employment services"/>
          <p:cNvPicPr>
            <a:picLocks noChangeAspect="1"/>
          </p:cNvPicPr>
          <p:nvPr/>
        </p:nvPicPr>
        <p:blipFill>
          <a:blip r:embed="rId3"/>
          <a:stretch>
            <a:fillRect/>
          </a:stretch>
        </p:blipFill>
        <p:spPr>
          <a:xfrm>
            <a:off x="882253" y="1910953"/>
            <a:ext cx="7379494" cy="3036094"/>
          </a:xfrm>
          <a:prstGeom prst="rect">
            <a:avLst/>
          </a:prstGeom>
        </p:spPr>
      </p:pic>
      <p:sp>
        <p:nvSpPr>
          <p:cNvPr id="2" name="Title 13">
            <a:extLst>
              <a:ext uri="{FF2B5EF4-FFF2-40B4-BE49-F238E27FC236}">
                <a16:creationId xmlns:a16="http://schemas.microsoft.com/office/drawing/2014/main" id="{62D7C5E1-ED99-496B-9DE2-5466F5054758}"/>
              </a:ext>
            </a:extLst>
          </p:cNvPr>
          <p:cNvSpPr>
            <a:spLocks noGrp="1"/>
          </p:cNvSpPr>
          <p:nvPr>
            <p:ph type="title"/>
          </p:nvPr>
        </p:nvSpPr>
        <p:spPr>
          <a:xfrm>
            <a:off x="381000" y="304800"/>
            <a:ext cx="6019800" cy="454026"/>
          </a:xfrm>
        </p:spPr>
        <p:txBody>
          <a:bodyPr/>
          <a:lstStyle/>
          <a:p>
            <a:r>
              <a:rPr lang="en-US" sz="2200" dirty="0"/>
              <a:t>Employment Services: Adult Autism Waiver</a:t>
            </a:r>
          </a:p>
        </p:txBody>
      </p:sp>
    </p:spTree>
    <p:extLst>
      <p:ext uri="{BB962C8B-B14F-4D97-AF65-F5344CB8AC3E}">
        <p14:creationId xmlns:p14="http://schemas.microsoft.com/office/powerpoint/2010/main" val="1025306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the services include?</a:t>
            </a:r>
          </a:p>
        </p:txBody>
      </p:sp>
      <p:sp>
        <p:nvSpPr>
          <p:cNvPr id="3" name="Date Placeholder 2"/>
          <p:cNvSpPr>
            <a:spLocks noGrp="1"/>
          </p:cNvSpPr>
          <p:nvPr>
            <p:ph type="dt" sz="half" idx="10"/>
          </p:nvPr>
        </p:nvSpPr>
        <p:spPr/>
        <p:txBody>
          <a:bodyPr/>
          <a:lstStyle/>
          <a:p>
            <a:pPr>
              <a:defRPr/>
            </a:pPr>
            <a:fld id="{7B78CFB1-AB69-4668-ACA5-90219D7F4123}" type="datetime1">
              <a:rPr lang="en-US" smtClean="0"/>
              <a:t>9/16/20</a:t>
            </a:fld>
            <a:endParaRPr lang="en-US" dirty="0"/>
          </a:p>
        </p:txBody>
      </p:sp>
      <p:sp>
        <p:nvSpPr>
          <p:cNvPr id="4" name="Slide Number Placeholder 3"/>
          <p:cNvSpPr>
            <a:spLocks noGrp="1"/>
          </p:cNvSpPr>
          <p:nvPr>
            <p:ph type="sldNum" sz="quarter" idx="11"/>
          </p:nvPr>
        </p:nvSpPr>
        <p:spPr/>
        <p:txBody>
          <a:bodyPr/>
          <a:lstStyle/>
          <a:p>
            <a:pPr>
              <a:defRPr/>
            </a:pPr>
            <a:fld id="{C2296221-219B-4879-B426-3E875708F763}" type="slidenum">
              <a:rPr lang="en-US" altLang="en-US" smtClean="0"/>
              <a:pPr>
                <a:defRPr/>
              </a:pPr>
              <a:t>23</a:t>
            </a:fld>
            <a:endParaRPr lang="en-US" altLang="en-US"/>
          </a:p>
        </p:txBody>
      </p:sp>
      <p:graphicFrame>
        <p:nvGraphicFramePr>
          <p:cNvPr id="5" name="Table 4"/>
          <p:cNvGraphicFramePr>
            <a:graphicFrameLocks noGrp="1"/>
          </p:cNvGraphicFramePr>
          <p:nvPr/>
        </p:nvGraphicFramePr>
        <p:xfrm>
          <a:off x="456596" y="1642993"/>
          <a:ext cx="8056268" cy="4221480"/>
        </p:xfrm>
        <a:graphic>
          <a:graphicData uri="http://schemas.openxmlformats.org/drawingml/2006/table">
            <a:tbl>
              <a:tblPr firstRow="1" bandRow="1">
                <a:tableStyleId>{5C22544A-7EE6-4342-B048-85BDC9FD1C3A}</a:tableStyleId>
              </a:tblPr>
              <a:tblGrid>
                <a:gridCol w="2014067">
                  <a:extLst>
                    <a:ext uri="{9D8B030D-6E8A-4147-A177-3AD203B41FA5}">
                      <a16:colId xmlns:a16="http://schemas.microsoft.com/office/drawing/2014/main" val="357757776"/>
                    </a:ext>
                  </a:extLst>
                </a:gridCol>
                <a:gridCol w="2014067">
                  <a:extLst>
                    <a:ext uri="{9D8B030D-6E8A-4147-A177-3AD203B41FA5}">
                      <a16:colId xmlns:a16="http://schemas.microsoft.com/office/drawing/2014/main" val="2040511765"/>
                    </a:ext>
                  </a:extLst>
                </a:gridCol>
                <a:gridCol w="2014067">
                  <a:extLst>
                    <a:ext uri="{9D8B030D-6E8A-4147-A177-3AD203B41FA5}">
                      <a16:colId xmlns:a16="http://schemas.microsoft.com/office/drawing/2014/main" val="3807635506"/>
                    </a:ext>
                  </a:extLst>
                </a:gridCol>
                <a:gridCol w="2014067">
                  <a:extLst>
                    <a:ext uri="{9D8B030D-6E8A-4147-A177-3AD203B41FA5}">
                      <a16:colId xmlns:a16="http://schemas.microsoft.com/office/drawing/2014/main" val="3864446153"/>
                    </a:ext>
                  </a:extLst>
                </a:gridCol>
              </a:tblGrid>
              <a:tr h="480060">
                <a:tc>
                  <a:txBody>
                    <a:bodyPr/>
                    <a:lstStyle/>
                    <a:p>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Career Planning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Supported Employment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Transitional Work Services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815194"/>
                  </a:ext>
                </a:extLst>
              </a:tr>
              <a:tr h="3726180">
                <a:tc>
                  <a:txBody>
                    <a:bodyPr/>
                    <a:lstStyle/>
                    <a:p>
                      <a:r>
                        <a:rPr lang="en-US" sz="1400" b="1" dirty="0">
                          <a:solidFill>
                            <a:schemeClr val="tx1"/>
                          </a:solidFill>
                        </a:rPr>
                        <a:t>What is covered in this service?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0600" rtl="0" eaLnBrk="1" fontAlgn="auto" latinLnBrk="0" hangingPunct="1">
                        <a:lnSpc>
                          <a:spcPct val="100000"/>
                        </a:lnSpc>
                        <a:spcBef>
                          <a:spcPts val="0"/>
                        </a:spcBef>
                        <a:spcAft>
                          <a:spcPts val="0"/>
                        </a:spcAft>
                        <a:buClrTx/>
                        <a:buSzTx/>
                        <a:buFontTx/>
                        <a:buNone/>
                        <a:tabLst/>
                        <a:defRPr/>
                      </a:pPr>
                      <a:r>
                        <a:rPr lang="en-US" sz="1200" b="1" dirty="0"/>
                        <a:t>Vocational Assessment: </a:t>
                      </a:r>
                      <a:r>
                        <a:rPr lang="en-US" sz="1200" dirty="0"/>
                        <a:t>discovery, community-based job try-outs or situational vocational assessments; development</a:t>
                      </a:r>
                      <a:r>
                        <a:rPr lang="en-US" sz="1200" baseline="0" dirty="0"/>
                        <a:t> of a vocational profile</a:t>
                      </a:r>
                      <a:endParaRPr lang="en-US" sz="1200" dirty="0"/>
                    </a:p>
                    <a:p>
                      <a:endParaRPr lang="en-US" sz="1200" dirty="0">
                        <a:solidFill>
                          <a:schemeClr val="tx1"/>
                        </a:solidFill>
                      </a:endParaRPr>
                    </a:p>
                    <a:p>
                      <a:pPr marL="0" marR="0" lvl="0" indent="0" algn="l" defTabSz="4506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Job Finding: </a:t>
                      </a:r>
                      <a:r>
                        <a:rPr lang="en-US" sz="1200" dirty="0"/>
                        <a:t>Prospective employer relationship-building/networking,</a:t>
                      </a:r>
                    </a:p>
                    <a:p>
                      <a:pPr marL="0" marR="0" lvl="0" indent="0" algn="l" defTabSz="450600" rtl="0" eaLnBrk="1" fontAlgn="auto" latinLnBrk="0" hangingPunct="1">
                        <a:lnSpc>
                          <a:spcPct val="100000"/>
                        </a:lnSpc>
                        <a:spcBef>
                          <a:spcPts val="0"/>
                        </a:spcBef>
                        <a:spcAft>
                          <a:spcPts val="0"/>
                        </a:spcAft>
                        <a:buClrTx/>
                        <a:buSzTx/>
                        <a:buFontTx/>
                        <a:buNone/>
                        <a:tabLst/>
                        <a:defRPr/>
                      </a:pPr>
                      <a:r>
                        <a:rPr lang="en-US" sz="1200" dirty="0"/>
                        <a:t>Identifying potential employment opportunities based on the person’s vocational profile</a:t>
                      </a:r>
                    </a:p>
                    <a:p>
                      <a:endParaRPr lang="en-US" sz="1200" dirty="0">
                        <a:solidFill>
                          <a:schemeClr val="tx1"/>
                        </a:solidFill>
                      </a:endParaRPr>
                    </a:p>
                    <a:p>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t>Intensive Job Coaching</a:t>
                      </a:r>
                      <a:r>
                        <a:rPr lang="en-US" sz="1200" dirty="0"/>
                        <a:t>: </a:t>
                      </a:r>
                    </a:p>
                    <a:p>
                      <a:r>
                        <a:rPr lang="en-US" sz="1200" dirty="0"/>
                        <a:t>Onsite job training and skills assessment,</a:t>
                      </a:r>
                    </a:p>
                    <a:p>
                      <a:r>
                        <a:rPr lang="en-US" sz="1200" dirty="0"/>
                        <a:t>development of natural supports in the work place,</a:t>
                      </a:r>
                    </a:p>
                    <a:p>
                      <a:r>
                        <a:rPr lang="en-US" sz="1200" dirty="0">
                          <a:solidFill>
                            <a:schemeClr val="tx1"/>
                          </a:solidFill>
                        </a:rPr>
                        <a:t>coordinating with employers, co-workers (including developing co-worker supports,) and customers</a:t>
                      </a:r>
                    </a:p>
                    <a:p>
                      <a:endParaRPr lang="en-US" sz="1200" dirty="0">
                        <a:solidFill>
                          <a:schemeClr val="tx1"/>
                        </a:solidFill>
                      </a:endParaRPr>
                    </a:p>
                    <a:p>
                      <a:r>
                        <a:rPr lang="en-US" sz="1200" b="1" dirty="0">
                          <a:solidFill>
                            <a:schemeClr val="tx1"/>
                          </a:solidFill>
                        </a:rPr>
                        <a:t>Extended Employment Supports: </a:t>
                      </a:r>
                      <a:r>
                        <a:rPr lang="en-US" sz="1200" dirty="0">
                          <a:solidFill>
                            <a:schemeClr val="tx1"/>
                          </a:solidFill>
                        </a:rPr>
                        <a:t>Reminders of effective workplace practices,</a:t>
                      </a:r>
                      <a:r>
                        <a:rPr lang="en-US" sz="1200" baseline="0" dirty="0">
                          <a:solidFill>
                            <a:schemeClr val="tx1"/>
                          </a:solidFill>
                        </a:rPr>
                        <a:t> </a:t>
                      </a:r>
                      <a:r>
                        <a:rPr lang="en-US" sz="1200" dirty="0">
                          <a:solidFill>
                            <a:schemeClr val="tx1"/>
                          </a:solidFill>
                        </a:rPr>
                        <a:t>enforcement of skills gained prior to employment or during the period of Intensive Job Coaching</a:t>
                      </a:r>
                    </a:p>
                    <a:p>
                      <a:endParaRPr lang="en-US" sz="12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spcBef>
                          <a:spcPts val="0"/>
                        </a:spcBef>
                        <a:spcAft>
                          <a:spcPts val="0"/>
                        </a:spcAft>
                        <a:buFont typeface="Symbol" panose="05050102010706020507" pitchFamily="18" charset="2"/>
                        <a:buNone/>
                      </a:pPr>
                      <a:r>
                        <a:rPr lang="en-US" sz="1200" dirty="0">
                          <a:effectLst/>
                        </a:rPr>
                        <a:t>Transitional Work Services include mobile work force, work station in industry, affirmative industry, and enclave.</a:t>
                      </a:r>
                    </a:p>
                    <a:p>
                      <a:pPr marL="0" marR="0" lvl="0" indent="0">
                        <a:spcBef>
                          <a:spcPts val="0"/>
                        </a:spcBef>
                        <a:spcAft>
                          <a:spcPts val="0"/>
                        </a:spcAft>
                        <a:buFont typeface="Symbol" panose="05050102010706020507" pitchFamily="18" charset="2"/>
                        <a:buNone/>
                      </a:pPr>
                      <a:endParaRPr lang="en-US" sz="1200" dirty="0">
                        <a:effectLst/>
                      </a:endParaRPr>
                    </a:p>
                    <a:p>
                      <a:pPr marL="0" marR="0" lvl="0" indent="0">
                        <a:spcBef>
                          <a:spcPts val="0"/>
                        </a:spcBef>
                        <a:spcAft>
                          <a:spcPts val="0"/>
                        </a:spcAft>
                        <a:buFont typeface="Symbol" panose="05050102010706020507" pitchFamily="18" charset="2"/>
                        <a:buNone/>
                      </a:pPr>
                      <a:r>
                        <a:rPr lang="en-US" sz="1200" dirty="0">
                          <a:effectLst/>
                        </a:rPr>
                        <a:t>Supports for the participant to work alongside others to gain the skills and knowledge in the transition to competitive integrated employment</a:t>
                      </a:r>
                    </a:p>
                    <a:p>
                      <a:pPr marL="0" marR="0" lvl="0" indent="0">
                        <a:spcBef>
                          <a:spcPts val="0"/>
                        </a:spcBef>
                        <a:spcAft>
                          <a:spcPts val="0"/>
                        </a:spcAft>
                        <a:buFont typeface="Symbol" panose="05050102010706020507" pitchFamily="18" charset="2"/>
                        <a:buNone/>
                      </a:pPr>
                      <a:endParaRPr lang="en-US" sz="1200" dirty="0">
                        <a:effectLst/>
                      </a:endParaRPr>
                    </a:p>
                    <a:p>
                      <a:pPr marL="0" marR="0" lvl="0" indent="0">
                        <a:spcBef>
                          <a:spcPts val="0"/>
                        </a:spcBef>
                        <a:spcAft>
                          <a:spcPts val="0"/>
                        </a:spcAft>
                        <a:buFont typeface="Symbol" panose="05050102010706020507" pitchFamily="18" charset="2"/>
                        <a:buNone/>
                      </a:pPr>
                      <a:r>
                        <a:rPr lang="en-US" sz="1200" dirty="0">
                          <a:effectLst/>
                        </a:rPr>
                        <a:t>Transportation if it is an integral component of the service – to the worksite.</a:t>
                      </a:r>
                      <a:endParaRPr lang="en-US" sz="1200" dirty="0">
                        <a:effectLst/>
                        <a:latin typeface="Times New Roman" panose="02020603050405020304" pitchFamily="18" charset="0"/>
                        <a:ea typeface="Calibri" panose="020F0502020204030204" pitchFamily="34" charset="0"/>
                      </a:endParaRPr>
                    </a:p>
                    <a:p>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231535"/>
                  </a:ext>
                </a:extLst>
              </a:tr>
            </a:tbl>
          </a:graphicData>
        </a:graphic>
      </p:graphicFrame>
    </p:spTree>
    <p:extLst>
      <p:ext uri="{BB962C8B-B14F-4D97-AF65-F5344CB8AC3E}">
        <p14:creationId xmlns:p14="http://schemas.microsoft.com/office/powerpoint/2010/main" val="313688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4A3E-C31A-4B1F-8CDC-202EA3DD98A3}"/>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69457E98-DC2C-43C0-A12B-7E7FF7C600F9}"/>
              </a:ext>
            </a:extLst>
          </p:cNvPr>
          <p:cNvSpPr>
            <a:spLocks noGrp="1"/>
          </p:cNvSpPr>
          <p:nvPr>
            <p:ph idx="1"/>
          </p:nvPr>
        </p:nvSpPr>
        <p:spPr/>
        <p:txBody>
          <a:bodyPr/>
          <a:lstStyle/>
          <a:p>
            <a:pPr marL="0" indent="0">
              <a:buNone/>
            </a:pPr>
            <a:r>
              <a:rPr lang="en-US" b="1" dirty="0"/>
              <a:t>Increase in people with Competitive Integrated Employment (CIE) – </a:t>
            </a:r>
            <a:r>
              <a:rPr lang="en-US" dirty="0"/>
              <a:t>2% Increase in the percentage of ODP-enrolled individuals who are competitively employed – </a:t>
            </a:r>
            <a:r>
              <a:rPr lang="en-US" b="1" dirty="0"/>
              <a:t>13% </a:t>
            </a:r>
            <a:r>
              <a:rPr lang="en-US" dirty="0"/>
              <a:t>in July 2017, </a:t>
            </a:r>
            <a:r>
              <a:rPr lang="en-US" b="1" dirty="0"/>
              <a:t>15% </a:t>
            </a:r>
            <a:r>
              <a:rPr lang="en-US" dirty="0"/>
              <a:t>in August 2018. </a:t>
            </a:r>
            <a:r>
              <a:rPr lang="en-US" i="1" dirty="0"/>
              <a:t>(</a:t>
            </a:r>
            <a:r>
              <a:rPr lang="en-US" b="1" i="1" dirty="0"/>
              <a:t>Source: HCSIS, Employment page</a:t>
            </a:r>
            <a:r>
              <a:rPr lang="en-US" i="1" dirty="0"/>
              <a:t>) </a:t>
            </a:r>
          </a:p>
          <a:p>
            <a:pPr marL="0" indent="0">
              <a:buNone/>
            </a:pPr>
            <a:endParaRPr lang="en-US" i="1" dirty="0"/>
          </a:p>
          <a:p>
            <a:pPr marL="0" indent="0">
              <a:buNone/>
            </a:pPr>
            <a:r>
              <a:rPr lang="en-US" i="1" dirty="0"/>
              <a:t>*The percentage of people who are enrolled with ODP and are competitively employed has risen to </a:t>
            </a:r>
            <a:r>
              <a:rPr lang="en-US" b="1" i="1" dirty="0"/>
              <a:t>16% in June of 2019 </a:t>
            </a:r>
            <a:r>
              <a:rPr lang="en-US" i="1" dirty="0"/>
              <a:t>(the most recent month displayed on the ODP employment dashboard.)</a:t>
            </a:r>
            <a:endParaRPr lang="en-US" dirty="0"/>
          </a:p>
        </p:txBody>
      </p:sp>
      <p:sp>
        <p:nvSpPr>
          <p:cNvPr id="4" name="Date Placeholder 3">
            <a:extLst>
              <a:ext uri="{FF2B5EF4-FFF2-40B4-BE49-F238E27FC236}">
                <a16:creationId xmlns:a16="http://schemas.microsoft.com/office/drawing/2014/main" id="{BC650D7A-3454-4106-A6B9-EBBB315A8CA8}"/>
              </a:ext>
            </a:extLst>
          </p:cNvPr>
          <p:cNvSpPr>
            <a:spLocks noGrp="1"/>
          </p:cNvSpPr>
          <p:nvPr>
            <p:ph type="dt" sz="half" idx="10"/>
          </p:nvPr>
        </p:nvSpPr>
        <p:spPr/>
        <p:txBody>
          <a:bodyPr/>
          <a:lstStyle/>
          <a:p>
            <a:fld id="{E5ADF3C4-C47F-4744-8F29-D68CEC9D45D7}" type="datetime1">
              <a:rPr lang="en-US" smtClean="0"/>
              <a:t>9/16/20</a:t>
            </a:fld>
            <a:endParaRPr lang="en-US"/>
          </a:p>
        </p:txBody>
      </p:sp>
      <p:sp>
        <p:nvSpPr>
          <p:cNvPr id="5" name="Slide Number Placeholder 4">
            <a:extLst>
              <a:ext uri="{FF2B5EF4-FFF2-40B4-BE49-F238E27FC236}">
                <a16:creationId xmlns:a16="http://schemas.microsoft.com/office/drawing/2014/main" id="{5A173B6D-3A39-419A-A4E3-3D4FE8E45AAB}"/>
              </a:ext>
            </a:extLst>
          </p:cNvPr>
          <p:cNvSpPr>
            <a:spLocks noGrp="1"/>
          </p:cNvSpPr>
          <p:nvPr>
            <p:ph type="sldNum" sz="quarter" idx="12"/>
          </p:nvPr>
        </p:nvSpPr>
        <p:spPr/>
        <p:txBody>
          <a:bodyPr/>
          <a:lstStyle/>
          <a:p>
            <a:fld id="{DE6EE529-7C0B-4352-A3A5-73C64F07D532}" type="slidenum">
              <a:rPr lang="en-US" smtClean="0"/>
              <a:pPr/>
              <a:t>24</a:t>
            </a:fld>
            <a:endParaRPr lang="en-US"/>
          </a:p>
        </p:txBody>
      </p:sp>
    </p:spTree>
    <p:extLst>
      <p:ext uri="{BB962C8B-B14F-4D97-AF65-F5344CB8AC3E}">
        <p14:creationId xmlns:p14="http://schemas.microsoft.com/office/powerpoint/2010/main" val="339252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6DAF-4E1B-4FD3-BF2C-C1E4BF18D4CD}"/>
              </a:ext>
            </a:extLst>
          </p:cNvPr>
          <p:cNvSpPr>
            <a:spLocks noGrp="1"/>
          </p:cNvSpPr>
          <p:nvPr>
            <p:ph type="title"/>
          </p:nvPr>
        </p:nvSpPr>
        <p:spPr/>
        <p:txBody>
          <a:bodyPr/>
          <a:lstStyle/>
          <a:p>
            <a:r>
              <a:rPr lang="en-US" dirty="0"/>
              <a:t>Then and Now - Statewide</a:t>
            </a:r>
          </a:p>
        </p:txBody>
      </p:sp>
      <p:pic>
        <p:nvPicPr>
          <p:cNvPr id="6" name="Content Placeholder 5">
            <a:extLst>
              <a:ext uri="{FF2B5EF4-FFF2-40B4-BE49-F238E27FC236}">
                <a16:creationId xmlns:a16="http://schemas.microsoft.com/office/drawing/2014/main" id="{30305D7C-3F87-4110-A011-F918E8AF2D6B}"/>
              </a:ext>
            </a:extLst>
          </p:cNvPr>
          <p:cNvPicPr>
            <a:picLocks noGrp="1" noChangeAspect="1"/>
          </p:cNvPicPr>
          <p:nvPr>
            <p:ph idx="1"/>
          </p:nvPr>
        </p:nvPicPr>
        <p:blipFill>
          <a:blip r:embed="rId2"/>
          <a:stretch>
            <a:fillRect/>
          </a:stretch>
        </p:blipFill>
        <p:spPr>
          <a:xfrm>
            <a:off x="457200" y="1692965"/>
            <a:ext cx="8382000" cy="3962400"/>
          </a:xfrm>
          <a:prstGeom prst="rect">
            <a:avLst/>
          </a:prstGeom>
        </p:spPr>
      </p:pic>
      <p:sp>
        <p:nvSpPr>
          <p:cNvPr id="4" name="Date Placeholder 3">
            <a:extLst>
              <a:ext uri="{FF2B5EF4-FFF2-40B4-BE49-F238E27FC236}">
                <a16:creationId xmlns:a16="http://schemas.microsoft.com/office/drawing/2014/main" id="{2318B1DF-79C6-4D8B-AFE1-448377199715}"/>
              </a:ext>
            </a:extLst>
          </p:cNvPr>
          <p:cNvSpPr>
            <a:spLocks noGrp="1"/>
          </p:cNvSpPr>
          <p:nvPr>
            <p:ph type="dt" sz="half" idx="10"/>
          </p:nvPr>
        </p:nvSpPr>
        <p:spPr/>
        <p:txBody>
          <a:bodyPr/>
          <a:lstStyle/>
          <a:p>
            <a:fld id="{79921CD3-5AAF-4C30-9B9E-E80BD6BF2A60}" type="datetime1">
              <a:rPr lang="en-US" smtClean="0"/>
              <a:t>9/16/20</a:t>
            </a:fld>
            <a:endParaRPr lang="en-US"/>
          </a:p>
        </p:txBody>
      </p:sp>
      <p:sp>
        <p:nvSpPr>
          <p:cNvPr id="5" name="Slide Number Placeholder 4">
            <a:extLst>
              <a:ext uri="{FF2B5EF4-FFF2-40B4-BE49-F238E27FC236}">
                <a16:creationId xmlns:a16="http://schemas.microsoft.com/office/drawing/2014/main" id="{A4D0FA95-E5A5-468A-8913-CAAEE5DB205C}"/>
              </a:ext>
            </a:extLst>
          </p:cNvPr>
          <p:cNvSpPr>
            <a:spLocks noGrp="1"/>
          </p:cNvSpPr>
          <p:nvPr>
            <p:ph type="sldNum" sz="quarter" idx="12"/>
          </p:nvPr>
        </p:nvSpPr>
        <p:spPr/>
        <p:txBody>
          <a:bodyPr/>
          <a:lstStyle/>
          <a:p>
            <a:fld id="{DE6EE529-7C0B-4352-A3A5-73C64F07D532}" type="slidenum">
              <a:rPr lang="en-US" smtClean="0"/>
              <a:pPr/>
              <a:t>25</a:t>
            </a:fld>
            <a:endParaRPr lang="en-US"/>
          </a:p>
        </p:txBody>
      </p:sp>
      <p:sp>
        <p:nvSpPr>
          <p:cNvPr id="7" name="TextBox 6">
            <a:extLst>
              <a:ext uri="{FF2B5EF4-FFF2-40B4-BE49-F238E27FC236}">
                <a16:creationId xmlns:a16="http://schemas.microsoft.com/office/drawing/2014/main" id="{790C655B-3B4B-41CB-A29A-A8A859B5D223}"/>
              </a:ext>
            </a:extLst>
          </p:cNvPr>
          <p:cNvSpPr txBox="1"/>
          <p:nvPr/>
        </p:nvSpPr>
        <p:spPr>
          <a:xfrm>
            <a:off x="457200" y="1046634"/>
            <a:ext cx="8204200" cy="646331"/>
          </a:xfrm>
          <a:prstGeom prst="rect">
            <a:avLst/>
          </a:prstGeom>
          <a:noFill/>
        </p:spPr>
        <p:txBody>
          <a:bodyPr wrap="square" rtlCol="0">
            <a:spAutoFit/>
          </a:bodyPr>
          <a:lstStyle/>
          <a:p>
            <a:r>
              <a:rPr lang="en-US" dirty="0"/>
              <a:t>From July 2017-June 2019, the percentage of people enrolled with ODP, statewide, who are also competitively employed has increased by 3%.</a:t>
            </a:r>
          </a:p>
        </p:txBody>
      </p:sp>
      <p:sp>
        <p:nvSpPr>
          <p:cNvPr id="8" name="TextBox 7">
            <a:extLst>
              <a:ext uri="{FF2B5EF4-FFF2-40B4-BE49-F238E27FC236}">
                <a16:creationId xmlns:a16="http://schemas.microsoft.com/office/drawing/2014/main" id="{87B9E5E4-21C8-43F7-85E1-F28664E5E5B0}"/>
              </a:ext>
            </a:extLst>
          </p:cNvPr>
          <p:cNvSpPr txBox="1"/>
          <p:nvPr/>
        </p:nvSpPr>
        <p:spPr>
          <a:xfrm>
            <a:off x="457200" y="5655365"/>
            <a:ext cx="5867400" cy="369332"/>
          </a:xfrm>
          <a:prstGeom prst="rect">
            <a:avLst/>
          </a:prstGeom>
          <a:noFill/>
        </p:spPr>
        <p:txBody>
          <a:bodyPr wrap="square" rtlCol="0">
            <a:spAutoFit/>
          </a:bodyPr>
          <a:lstStyle/>
          <a:p>
            <a:r>
              <a:rPr lang="en-US" dirty="0"/>
              <a:t>July 2017 – 13%, June 2019 – 16%</a:t>
            </a:r>
          </a:p>
        </p:txBody>
      </p:sp>
    </p:spTree>
    <p:extLst>
      <p:ext uri="{BB962C8B-B14F-4D97-AF65-F5344CB8AC3E}">
        <p14:creationId xmlns:p14="http://schemas.microsoft.com/office/powerpoint/2010/main" val="426205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dirty="0"/>
              <a:t>ODP Regional Structure – Bureau of Community Services</a:t>
            </a:r>
          </a:p>
        </p:txBody>
      </p:sp>
      <p:sp>
        <p:nvSpPr>
          <p:cNvPr id="3" name="Date Placeholder 2"/>
          <p:cNvSpPr>
            <a:spLocks noGrp="1"/>
          </p:cNvSpPr>
          <p:nvPr>
            <p:ph type="dt" sz="half" idx="10"/>
          </p:nvPr>
        </p:nvSpPr>
        <p:spPr/>
        <p:txBody>
          <a:bodyPr/>
          <a:lstStyle/>
          <a:p>
            <a:pPr>
              <a:defRPr/>
            </a:pPr>
            <a:fld id="{7B78CFB1-AB69-4668-ACA5-90219D7F4123}" type="datetime1">
              <a:rPr lang="en-US" smtClean="0"/>
              <a:t>9/16/20</a:t>
            </a:fld>
            <a:endParaRPr lang="en-US" dirty="0"/>
          </a:p>
        </p:txBody>
      </p:sp>
      <p:sp>
        <p:nvSpPr>
          <p:cNvPr id="4" name="Slide Number Placeholder 3"/>
          <p:cNvSpPr>
            <a:spLocks noGrp="1"/>
          </p:cNvSpPr>
          <p:nvPr>
            <p:ph type="sldNum" sz="quarter" idx="11"/>
          </p:nvPr>
        </p:nvSpPr>
        <p:spPr/>
        <p:txBody>
          <a:bodyPr/>
          <a:lstStyle/>
          <a:p>
            <a:pPr>
              <a:defRPr/>
            </a:pPr>
            <a:fld id="{C2296221-219B-4879-B426-3E875708F763}" type="slidenum">
              <a:rPr lang="en-US" altLang="en-US" smtClean="0"/>
              <a:pPr>
                <a:defRPr/>
              </a:pPr>
              <a:t>26</a:t>
            </a:fld>
            <a:endParaRPr lang="en-US" altLang="en-US"/>
          </a:p>
        </p:txBody>
      </p:sp>
      <p:pic>
        <p:nvPicPr>
          <p:cNvPr id="7" name="Picture 6"/>
          <p:cNvPicPr>
            <a:picLocks noChangeAspect="1"/>
          </p:cNvPicPr>
          <p:nvPr/>
        </p:nvPicPr>
        <p:blipFill>
          <a:blip r:embed="rId3"/>
          <a:stretch>
            <a:fillRect/>
          </a:stretch>
        </p:blipFill>
        <p:spPr>
          <a:xfrm>
            <a:off x="456595" y="1295400"/>
            <a:ext cx="8077805" cy="4648199"/>
          </a:xfrm>
          <a:prstGeom prst="rect">
            <a:avLst/>
          </a:prstGeom>
        </p:spPr>
      </p:pic>
      <p:sp>
        <p:nvSpPr>
          <p:cNvPr id="8" name="TextBox 7"/>
          <p:cNvSpPr txBox="1"/>
          <p:nvPr/>
        </p:nvSpPr>
        <p:spPr>
          <a:xfrm>
            <a:off x="456595" y="5187348"/>
            <a:ext cx="3379124" cy="230832"/>
          </a:xfrm>
          <a:prstGeom prst="rect">
            <a:avLst/>
          </a:prstGeom>
          <a:noFill/>
        </p:spPr>
        <p:txBody>
          <a:bodyPr wrap="square" rtlCol="0">
            <a:spAutoFit/>
          </a:bodyPr>
          <a:lstStyle/>
          <a:p>
            <a:r>
              <a:rPr lang="en-US" sz="900" dirty="0"/>
              <a:t>*Please Note: Hamburg Center closed in August 2018.</a:t>
            </a:r>
          </a:p>
        </p:txBody>
      </p:sp>
    </p:spTree>
    <p:extLst>
      <p:ext uri="{BB962C8B-B14F-4D97-AF65-F5344CB8AC3E}">
        <p14:creationId xmlns:p14="http://schemas.microsoft.com/office/powerpoint/2010/main" val="133411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8062-50D9-4370-A469-3FBF9BEA26F5}"/>
              </a:ext>
            </a:extLst>
          </p:cNvPr>
          <p:cNvSpPr>
            <a:spLocks noGrp="1"/>
          </p:cNvSpPr>
          <p:nvPr>
            <p:ph type="title"/>
          </p:nvPr>
        </p:nvSpPr>
        <p:spPr/>
        <p:txBody>
          <a:bodyPr/>
          <a:lstStyle/>
          <a:p>
            <a:r>
              <a:rPr lang="en-US" sz="2400" dirty="0"/>
              <a:t>Then and Now – Northeast Region</a:t>
            </a:r>
          </a:p>
        </p:txBody>
      </p:sp>
      <p:pic>
        <p:nvPicPr>
          <p:cNvPr id="6" name="Content Placeholder 5">
            <a:extLst>
              <a:ext uri="{FF2B5EF4-FFF2-40B4-BE49-F238E27FC236}">
                <a16:creationId xmlns:a16="http://schemas.microsoft.com/office/drawing/2014/main" id="{32445B11-F56A-400F-A62E-685D7EEC45C2}"/>
              </a:ext>
            </a:extLst>
          </p:cNvPr>
          <p:cNvPicPr>
            <a:picLocks noGrp="1" noChangeAspect="1"/>
          </p:cNvPicPr>
          <p:nvPr>
            <p:ph idx="1"/>
          </p:nvPr>
        </p:nvPicPr>
        <p:blipFill>
          <a:blip r:embed="rId2"/>
          <a:stretch>
            <a:fillRect/>
          </a:stretch>
        </p:blipFill>
        <p:spPr>
          <a:xfrm>
            <a:off x="431800" y="1692965"/>
            <a:ext cx="8229600" cy="3962400"/>
          </a:xfrm>
          <a:prstGeom prst="rect">
            <a:avLst/>
          </a:prstGeom>
        </p:spPr>
      </p:pic>
      <p:sp>
        <p:nvSpPr>
          <p:cNvPr id="4" name="Date Placeholder 3">
            <a:extLst>
              <a:ext uri="{FF2B5EF4-FFF2-40B4-BE49-F238E27FC236}">
                <a16:creationId xmlns:a16="http://schemas.microsoft.com/office/drawing/2014/main" id="{2946CE48-86EB-428D-B61F-2021E79BEB46}"/>
              </a:ext>
            </a:extLst>
          </p:cNvPr>
          <p:cNvSpPr>
            <a:spLocks noGrp="1"/>
          </p:cNvSpPr>
          <p:nvPr>
            <p:ph type="dt" sz="half" idx="10"/>
          </p:nvPr>
        </p:nvSpPr>
        <p:spPr/>
        <p:txBody>
          <a:bodyPr/>
          <a:lstStyle/>
          <a:p>
            <a:fld id="{E975152C-81A0-49AE-AE5F-EDC33AF6E314}" type="datetime1">
              <a:rPr lang="en-US" smtClean="0"/>
              <a:t>9/16/20</a:t>
            </a:fld>
            <a:endParaRPr lang="en-US"/>
          </a:p>
        </p:txBody>
      </p:sp>
      <p:sp>
        <p:nvSpPr>
          <p:cNvPr id="5" name="Slide Number Placeholder 4">
            <a:extLst>
              <a:ext uri="{FF2B5EF4-FFF2-40B4-BE49-F238E27FC236}">
                <a16:creationId xmlns:a16="http://schemas.microsoft.com/office/drawing/2014/main" id="{B384EFE8-9ADC-4B5F-B104-FF9CA33A43B3}"/>
              </a:ext>
            </a:extLst>
          </p:cNvPr>
          <p:cNvSpPr>
            <a:spLocks noGrp="1"/>
          </p:cNvSpPr>
          <p:nvPr>
            <p:ph type="sldNum" sz="quarter" idx="12"/>
          </p:nvPr>
        </p:nvSpPr>
        <p:spPr/>
        <p:txBody>
          <a:bodyPr/>
          <a:lstStyle/>
          <a:p>
            <a:fld id="{DE6EE529-7C0B-4352-A3A5-73C64F07D532}" type="slidenum">
              <a:rPr lang="en-US" smtClean="0"/>
              <a:pPr/>
              <a:t>27</a:t>
            </a:fld>
            <a:endParaRPr lang="en-US"/>
          </a:p>
        </p:txBody>
      </p:sp>
      <p:sp>
        <p:nvSpPr>
          <p:cNvPr id="7" name="TextBox 6">
            <a:extLst>
              <a:ext uri="{FF2B5EF4-FFF2-40B4-BE49-F238E27FC236}">
                <a16:creationId xmlns:a16="http://schemas.microsoft.com/office/drawing/2014/main" id="{39E859B8-42BB-4BE9-8D90-E001BBC5DB84}"/>
              </a:ext>
            </a:extLst>
          </p:cNvPr>
          <p:cNvSpPr txBox="1"/>
          <p:nvPr/>
        </p:nvSpPr>
        <p:spPr>
          <a:xfrm>
            <a:off x="457200" y="1046634"/>
            <a:ext cx="8204200" cy="646331"/>
          </a:xfrm>
          <a:prstGeom prst="rect">
            <a:avLst/>
          </a:prstGeom>
          <a:noFill/>
        </p:spPr>
        <p:txBody>
          <a:bodyPr wrap="square" rtlCol="0">
            <a:spAutoFit/>
          </a:bodyPr>
          <a:lstStyle/>
          <a:p>
            <a:r>
              <a:rPr lang="en-US" dirty="0"/>
              <a:t>From July 2017-June 2019, the percentage of people enrolled with ODP in the Northeast Region who are also competitively employed has increased by 2%.</a:t>
            </a:r>
          </a:p>
        </p:txBody>
      </p:sp>
      <p:sp>
        <p:nvSpPr>
          <p:cNvPr id="8" name="TextBox 7">
            <a:extLst>
              <a:ext uri="{FF2B5EF4-FFF2-40B4-BE49-F238E27FC236}">
                <a16:creationId xmlns:a16="http://schemas.microsoft.com/office/drawing/2014/main" id="{CD03DBFC-F659-459F-A61E-F67015931F04}"/>
              </a:ext>
            </a:extLst>
          </p:cNvPr>
          <p:cNvSpPr txBox="1"/>
          <p:nvPr/>
        </p:nvSpPr>
        <p:spPr>
          <a:xfrm>
            <a:off x="457200" y="5655365"/>
            <a:ext cx="5867400" cy="369332"/>
          </a:xfrm>
          <a:prstGeom prst="rect">
            <a:avLst/>
          </a:prstGeom>
          <a:noFill/>
        </p:spPr>
        <p:txBody>
          <a:bodyPr wrap="square" rtlCol="0">
            <a:spAutoFit/>
          </a:bodyPr>
          <a:lstStyle/>
          <a:p>
            <a:r>
              <a:rPr lang="en-US" dirty="0"/>
              <a:t>July 2017 – 10%, June 2019 – 12%</a:t>
            </a:r>
          </a:p>
        </p:txBody>
      </p:sp>
    </p:spTree>
    <p:extLst>
      <p:ext uri="{BB962C8B-B14F-4D97-AF65-F5344CB8AC3E}">
        <p14:creationId xmlns:p14="http://schemas.microsoft.com/office/powerpoint/2010/main" val="1579107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CA49-06DE-488A-BD7A-12348AE37DAD}"/>
              </a:ext>
            </a:extLst>
          </p:cNvPr>
          <p:cNvSpPr>
            <a:spLocks noGrp="1"/>
          </p:cNvSpPr>
          <p:nvPr>
            <p:ph type="title"/>
          </p:nvPr>
        </p:nvSpPr>
        <p:spPr/>
        <p:txBody>
          <a:bodyPr/>
          <a:lstStyle/>
          <a:p>
            <a:r>
              <a:rPr lang="en-US" sz="2400" dirty="0"/>
              <a:t>Then and Now – Southeast Region</a:t>
            </a:r>
          </a:p>
        </p:txBody>
      </p:sp>
      <p:pic>
        <p:nvPicPr>
          <p:cNvPr id="6" name="Content Placeholder 5">
            <a:extLst>
              <a:ext uri="{FF2B5EF4-FFF2-40B4-BE49-F238E27FC236}">
                <a16:creationId xmlns:a16="http://schemas.microsoft.com/office/drawing/2014/main" id="{B3CA5FF6-D7B6-4DAC-AC0D-16A4CDABD239}"/>
              </a:ext>
            </a:extLst>
          </p:cNvPr>
          <p:cNvPicPr>
            <a:picLocks noGrp="1" noChangeAspect="1"/>
          </p:cNvPicPr>
          <p:nvPr>
            <p:ph idx="1"/>
          </p:nvPr>
        </p:nvPicPr>
        <p:blipFill>
          <a:blip r:embed="rId2"/>
          <a:stretch>
            <a:fillRect/>
          </a:stretch>
        </p:blipFill>
        <p:spPr>
          <a:xfrm>
            <a:off x="457200" y="1692966"/>
            <a:ext cx="8382000" cy="3962400"/>
          </a:xfrm>
          <a:prstGeom prst="rect">
            <a:avLst/>
          </a:prstGeom>
        </p:spPr>
      </p:pic>
      <p:sp>
        <p:nvSpPr>
          <p:cNvPr id="4" name="Date Placeholder 3">
            <a:extLst>
              <a:ext uri="{FF2B5EF4-FFF2-40B4-BE49-F238E27FC236}">
                <a16:creationId xmlns:a16="http://schemas.microsoft.com/office/drawing/2014/main" id="{64D89D10-703E-4849-B5C1-B21E5AC23034}"/>
              </a:ext>
            </a:extLst>
          </p:cNvPr>
          <p:cNvSpPr>
            <a:spLocks noGrp="1"/>
          </p:cNvSpPr>
          <p:nvPr>
            <p:ph type="dt" sz="half" idx="10"/>
          </p:nvPr>
        </p:nvSpPr>
        <p:spPr/>
        <p:txBody>
          <a:bodyPr/>
          <a:lstStyle/>
          <a:p>
            <a:fld id="{DA024796-5195-4F89-A3E7-A3F9E0C11F9E}" type="datetime1">
              <a:rPr lang="en-US" smtClean="0"/>
              <a:t>9/16/20</a:t>
            </a:fld>
            <a:endParaRPr lang="en-US"/>
          </a:p>
        </p:txBody>
      </p:sp>
      <p:sp>
        <p:nvSpPr>
          <p:cNvPr id="5" name="Slide Number Placeholder 4">
            <a:extLst>
              <a:ext uri="{FF2B5EF4-FFF2-40B4-BE49-F238E27FC236}">
                <a16:creationId xmlns:a16="http://schemas.microsoft.com/office/drawing/2014/main" id="{45EE1ECC-4044-4611-87C1-7F5CC455C497}"/>
              </a:ext>
            </a:extLst>
          </p:cNvPr>
          <p:cNvSpPr>
            <a:spLocks noGrp="1"/>
          </p:cNvSpPr>
          <p:nvPr>
            <p:ph type="sldNum" sz="quarter" idx="12"/>
          </p:nvPr>
        </p:nvSpPr>
        <p:spPr/>
        <p:txBody>
          <a:bodyPr/>
          <a:lstStyle/>
          <a:p>
            <a:fld id="{DE6EE529-7C0B-4352-A3A5-73C64F07D532}" type="slidenum">
              <a:rPr lang="en-US" smtClean="0"/>
              <a:pPr/>
              <a:t>28</a:t>
            </a:fld>
            <a:endParaRPr lang="en-US"/>
          </a:p>
        </p:txBody>
      </p:sp>
      <p:sp>
        <p:nvSpPr>
          <p:cNvPr id="7" name="TextBox 6">
            <a:extLst>
              <a:ext uri="{FF2B5EF4-FFF2-40B4-BE49-F238E27FC236}">
                <a16:creationId xmlns:a16="http://schemas.microsoft.com/office/drawing/2014/main" id="{67F79850-E436-46DC-804D-817E7C4DD2B9}"/>
              </a:ext>
            </a:extLst>
          </p:cNvPr>
          <p:cNvSpPr txBox="1"/>
          <p:nvPr/>
        </p:nvSpPr>
        <p:spPr>
          <a:xfrm>
            <a:off x="457200" y="5655365"/>
            <a:ext cx="5867400" cy="369332"/>
          </a:xfrm>
          <a:prstGeom prst="rect">
            <a:avLst/>
          </a:prstGeom>
          <a:noFill/>
        </p:spPr>
        <p:txBody>
          <a:bodyPr wrap="square" rtlCol="0">
            <a:spAutoFit/>
          </a:bodyPr>
          <a:lstStyle/>
          <a:p>
            <a:r>
              <a:rPr lang="en-US" dirty="0"/>
              <a:t>July 2017 – 14%, June 2019 – 17%</a:t>
            </a:r>
          </a:p>
        </p:txBody>
      </p:sp>
      <p:sp>
        <p:nvSpPr>
          <p:cNvPr id="8" name="TextBox 7">
            <a:extLst>
              <a:ext uri="{FF2B5EF4-FFF2-40B4-BE49-F238E27FC236}">
                <a16:creationId xmlns:a16="http://schemas.microsoft.com/office/drawing/2014/main" id="{5AF94D0F-79F8-42B9-8672-D38161EF10AC}"/>
              </a:ext>
            </a:extLst>
          </p:cNvPr>
          <p:cNvSpPr txBox="1"/>
          <p:nvPr/>
        </p:nvSpPr>
        <p:spPr>
          <a:xfrm>
            <a:off x="457200" y="1046634"/>
            <a:ext cx="8204200" cy="646331"/>
          </a:xfrm>
          <a:prstGeom prst="rect">
            <a:avLst/>
          </a:prstGeom>
          <a:noFill/>
        </p:spPr>
        <p:txBody>
          <a:bodyPr wrap="square" rtlCol="0">
            <a:spAutoFit/>
          </a:bodyPr>
          <a:lstStyle/>
          <a:p>
            <a:r>
              <a:rPr lang="en-US" dirty="0"/>
              <a:t>From July 2017-June 2019, the percentage of people enrolled with ODP in the Southeast Region who are also competitively employed has increased by 3%.</a:t>
            </a:r>
          </a:p>
        </p:txBody>
      </p:sp>
    </p:spTree>
    <p:extLst>
      <p:ext uri="{BB962C8B-B14F-4D97-AF65-F5344CB8AC3E}">
        <p14:creationId xmlns:p14="http://schemas.microsoft.com/office/powerpoint/2010/main" val="807495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F9D6-1AB7-4C70-8698-7704BB5AF334}"/>
              </a:ext>
            </a:extLst>
          </p:cNvPr>
          <p:cNvSpPr>
            <a:spLocks noGrp="1"/>
          </p:cNvSpPr>
          <p:nvPr>
            <p:ph type="title"/>
          </p:nvPr>
        </p:nvSpPr>
        <p:spPr/>
        <p:txBody>
          <a:bodyPr/>
          <a:lstStyle/>
          <a:p>
            <a:r>
              <a:rPr lang="en-US" sz="2400" dirty="0"/>
              <a:t>Then and Now – Western Region</a:t>
            </a:r>
          </a:p>
        </p:txBody>
      </p:sp>
      <p:pic>
        <p:nvPicPr>
          <p:cNvPr id="6" name="Content Placeholder 5">
            <a:extLst>
              <a:ext uri="{FF2B5EF4-FFF2-40B4-BE49-F238E27FC236}">
                <a16:creationId xmlns:a16="http://schemas.microsoft.com/office/drawing/2014/main" id="{B740F187-6C2E-4B2C-A81A-ADB7B3FF3282}"/>
              </a:ext>
            </a:extLst>
          </p:cNvPr>
          <p:cNvPicPr>
            <a:picLocks noGrp="1" noChangeAspect="1"/>
          </p:cNvPicPr>
          <p:nvPr>
            <p:ph idx="1"/>
          </p:nvPr>
        </p:nvPicPr>
        <p:blipFill>
          <a:blip r:embed="rId2"/>
          <a:stretch>
            <a:fillRect/>
          </a:stretch>
        </p:blipFill>
        <p:spPr>
          <a:xfrm>
            <a:off x="457200" y="1764267"/>
            <a:ext cx="8229600" cy="3891097"/>
          </a:xfrm>
          <a:prstGeom prst="rect">
            <a:avLst/>
          </a:prstGeom>
        </p:spPr>
      </p:pic>
      <p:sp>
        <p:nvSpPr>
          <p:cNvPr id="4" name="Date Placeholder 3">
            <a:extLst>
              <a:ext uri="{FF2B5EF4-FFF2-40B4-BE49-F238E27FC236}">
                <a16:creationId xmlns:a16="http://schemas.microsoft.com/office/drawing/2014/main" id="{CA0C5A3F-00CB-41FB-AAE3-7E2BFA2FE073}"/>
              </a:ext>
            </a:extLst>
          </p:cNvPr>
          <p:cNvSpPr>
            <a:spLocks noGrp="1"/>
          </p:cNvSpPr>
          <p:nvPr>
            <p:ph type="dt" sz="half" idx="10"/>
          </p:nvPr>
        </p:nvSpPr>
        <p:spPr/>
        <p:txBody>
          <a:bodyPr/>
          <a:lstStyle/>
          <a:p>
            <a:fld id="{600F399B-8BA5-4C00-B7B1-0E1AD454F6FC}" type="datetime1">
              <a:rPr lang="en-US" smtClean="0"/>
              <a:t>9/16/20</a:t>
            </a:fld>
            <a:endParaRPr lang="en-US"/>
          </a:p>
        </p:txBody>
      </p:sp>
      <p:sp>
        <p:nvSpPr>
          <p:cNvPr id="5" name="Slide Number Placeholder 4">
            <a:extLst>
              <a:ext uri="{FF2B5EF4-FFF2-40B4-BE49-F238E27FC236}">
                <a16:creationId xmlns:a16="http://schemas.microsoft.com/office/drawing/2014/main" id="{2166F018-CE09-46FF-ACCF-564179E670AB}"/>
              </a:ext>
            </a:extLst>
          </p:cNvPr>
          <p:cNvSpPr>
            <a:spLocks noGrp="1"/>
          </p:cNvSpPr>
          <p:nvPr>
            <p:ph type="sldNum" sz="quarter" idx="12"/>
          </p:nvPr>
        </p:nvSpPr>
        <p:spPr/>
        <p:txBody>
          <a:bodyPr/>
          <a:lstStyle/>
          <a:p>
            <a:fld id="{DE6EE529-7C0B-4352-A3A5-73C64F07D532}" type="slidenum">
              <a:rPr lang="en-US" smtClean="0"/>
              <a:pPr/>
              <a:t>29</a:t>
            </a:fld>
            <a:endParaRPr lang="en-US"/>
          </a:p>
        </p:txBody>
      </p:sp>
      <p:sp>
        <p:nvSpPr>
          <p:cNvPr id="7" name="TextBox 6">
            <a:extLst>
              <a:ext uri="{FF2B5EF4-FFF2-40B4-BE49-F238E27FC236}">
                <a16:creationId xmlns:a16="http://schemas.microsoft.com/office/drawing/2014/main" id="{EE6E945A-717E-4F60-8083-73BA56C4C74C}"/>
              </a:ext>
            </a:extLst>
          </p:cNvPr>
          <p:cNvSpPr txBox="1"/>
          <p:nvPr/>
        </p:nvSpPr>
        <p:spPr>
          <a:xfrm>
            <a:off x="457200" y="1046634"/>
            <a:ext cx="8204200" cy="646331"/>
          </a:xfrm>
          <a:prstGeom prst="rect">
            <a:avLst/>
          </a:prstGeom>
          <a:noFill/>
        </p:spPr>
        <p:txBody>
          <a:bodyPr wrap="square" rtlCol="0">
            <a:spAutoFit/>
          </a:bodyPr>
          <a:lstStyle/>
          <a:p>
            <a:r>
              <a:rPr lang="en-US" dirty="0"/>
              <a:t>From July 2017-June 2019, the percentage of people enrolled with ODP in the Western Region who are also competitively employed has increased by 3%.</a:t>
            </a:r>
          </a:p>
        </p:txBody>
      </p:sp>
      <p:sp>
        <p:nvSpPr>
          <p:cNvPr id="8" name="TextBox 7">
            <a:extLst>
              <a:ext uri="{FF2B5EF4-FFF2-40B4-BE49-F238E27FC236}">
                <a16:creationId xmlns:a16="http://schemas.microsoft.com/office/drawing/2014/main" id="{CD5E1296-C914-4E6A-861D-319D433D348F}"/>
              </a:ext>
            </a:extLst>
          </p:cNvPr>
          <p:cNvSpPr txBox="1"/>
          <p:nvPr/>
        </p:nvSpPr>
        <p:spPr>
          <a:xfrm>
            <a:off x="457200" y="5655365"/>
            <a:ext cx="5867400" cy="369332"/>
          </a:xfrm>
          <a:prstGeom prst="rect">
            <a:avLst/>
          </a:prstGeom>
          <a:noFill/>
        </p:spPr>
        <p:txBody>
          <a:bodyPr wrap="square" rtlCol="0">
            <a:spAutoFit/>
          </a:bodyPr>
          <a:lstStyle/>
          <a:p>
            <a:r>
              <a:rPr lang="en-US" dirty="0"/>
              <a:t>July 2017 – 12%, June 2019 – 15%</a:t>
            </a:r>
          </a:p>
        </p:txBody>
      </p:sp>
    </p:spTree>
    <p:extLst>
      <p:ext uri="{BB962C8B-B14F-4D97-AF65-F5344CB8AC3E}">
        <p14:creationId xmlns:p14="http://schemas.microsoft.com/office/powerpoint/2010/main" val="41414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marL="0" indent="0">
              <a:buNone/>
            </a:pPr>
            <a:r>
              <a:rPr lang="en-US" sz="2600" dirty="0"/>
              <a:t>Executive Order: 2016-03 – </a:t>
            </a:r>
            <a:r>
              <a:rPr lang="en-US" sz="2600" i="1" dirty="0"/>
              <a:t>Establishing “Employment First” Policy and Increasing Competitive Integrated Employment for Pennsylvanians with a Disability</a:t>
            </a:r>
          </a:p>
          <a:p>
            <a:pPr marL="0" indent="0">
              <a:buNone/>
            </a:pPr>
            <a:endParaRPr lang="en-US" sz="2200" i="1" dirty="0"/>
          </a:p>
          <a:p>
            <a:pPr>
              <a:buFont typeface="Arial" panose="020B0604020202020204" pitchFamily="34" charset="0"/>
              <a:buChar char="•"/>
            </a:pPr>
            <a:r>
              <a:rPr lang="en-US" sz="2200" dirty="0"/>
              <a:t>Establishes policy for agencies under the Governor’s jurisdiction, requiring competitive-integrated employment be the first consideration and preferred outcome of all publicly-funded education, employment and training, and long-term supports and service programs for working-age Pennsylvanians with a disability. </a:t>
            </a:r>
          </a:p>
          <a:p>
            <a:pPr>
              <a:buFont typeface="Arial" panose="020B0604020202020204" pitchFamily="34" charset="0"/>
              <a:buChar char="•"/>
            </a:pPr>
            <a:endParaRPr lang="en-US" sz="2200" dirty="0"/>
          </a:p>
          <a:p>
            <a:pPr>
              <a:buFont typeface="Arial" panose="020B0604020202020204" pitchFamily="34" charset="0"/>
              <a:buChar char="•"/>
            </a:pPr>
            <a:r>
              <a:rPr lang="en-US" sz="2200" dirty="0"/>
              <a:t>The Executive Order also prompts us to work closer together and more effectively as agencies DHS, OVR, and PDE) to help people obtain jobs in the community.</a:t>
            </a:r>
          </a:p>
          <a:p>
            <a:pPr lvl="1">
              <a:buFont typeface="Arial" panose="020B0604020202020204" pitchFamily="34" charset="0"/>
              <a:buChar char="•"/>
            </a:pPr>
            <a:r>
              <a:rPr lang="en-US" sz="2200" dirty="0"/>
              <a:t>DHS – Department of Human Services</a:t>
            </a:r>
          </a:p>
          <a:p>
            <a:pPr lvl="1">
              <a:buFont typeface="Arial" panose="020B0604020202020204" pitchFamily="34" charset="0"/>
              <a:buChar char="•"/>
            </a:pPr>
            <a:r>
              <a:rPr lang="en-US" sz="2200" dirty="0"/>
              <a:t>OVR – Office of Vocational Rehabilitation</a:t>
            </a:r>
          </a:p>
          <a:p>
            <a:pPr lvl="1">
              <a:buFont typeface="Arial" panose="020B0604020202020204" pitchFamily="34" charset="0"/>
              <a:buChar char="•"/>
            </a:pPr>
            <a:r>
              <a:rPr lang="en-US" sz="2200" dirty="0"/>
              <a:t>PDE – Pennsylvania Department of Education</a:t>
            </a:r>
          </a:p>
          <a:p>
            <a:endParaRPr lang="en-US" dirty="0"/>
          </a:p>
        </p:txBody>
      </p:sp>
      <p:sp>
        <p:nvSpPr>
          <p:cNvPr id="3" name="Title 2"/>
          <p:cNvSpPr>
            <a:spLocks noGrp="1"/>
          </p:cNvSpPr>
          <p:nvPr>
            <p:ph type="title"/>
          </p:nvPr>
        </p:nvSpPr>
        <p:spPr>
          <a:xfrm>
            <a:off x="457200" y="347660"/>
            <a:ext cx="5410200" cy="454026"/>
          </a:xfrm>
        </p:spPr>
        <p:txBody>
          <a:bodyPr/>
          <a:lstStyle/>
          <a:p>
            <a:r>
              <a:rPr lang="en-US" sz="2400" dirty="0"/>
              <a:t>Executive Order 2016-03</a:t>
            </a:r>
          </a:p>
        </p:txBody>
      </p:sp>
      <p:pic>
        <p:nvPicPr>
          <p:cNvPr id="4" name="Content Placeholder 3"/>
          <p:cNvPicPr>
            <a:picLocks noChangeAspect="1"/>
          </p:cNvPicPr>
          <p:nvPr/>
        </p:nvPicPr>
        <p:blipFill>
          <a:blip r:embed="rId3"/>
          <a:stretch>
            <a:fillRect/>
          </a:stretch>
        </p:blipFill>
        <p:spPr>
          <a:xfrm>
            <a:off x="6248400" y="4972050"/>
            <a:ext cx="2566307" cy="895350"/>
          </a:xfrm>
          <a:prstGeom prst="rect">
            <a:avLst/>
          </a:prstGeom>
        </p:spPr>
      </p:pic>
      <p:sp>
        <p:nvSpPr>
          <p:cNvPr id="5" name="Date Placeholder 4">
            <a:extLst>
              <a:ext uri="{FF2B5EF4-FFF2-40B4-BE49-F238E27FC236}">
                <a16:creationId xmlns:a16="http://schemas.microsoft.com/office/drawing/2014/main" id="{3ABB5780-5F82-40D7-AC94-139982E4E7F0}"/>
              </a:ext>
            </a:extLst>
          </p:cNvPr>
          <p:cNvSpPr>
            <a:spLocks noGrp="1"/>
          </p:cNvSpPr>
          <p:nvPr>
            <p:ph type="dt" sz="half" idx="10"/>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27B87CF-8584-4DD7-9508-E06F2087A0AE}"/>
              </a:ext>
            </a:extLst>
          </p:cNvPr>
          <p:cNvSpPr>
            <a:spLocks noGrp="1"/>
          </p:cNvSpPr>
          <p:nvPr>
            <p:ph type="sldNum" sz="quarter" idx="12"/>
          </p:nvPr>
        </p:nvSpPr>
        <p:spPr/>
        <p:txBody>
          <a:bodyPr/>
          <a:lstStyle/>
          <a:p>
            <a:pPr>
              <a:defRPr/>
            </a:pPr>
            <a:fld id="{9C10EB89-1475-4332-AC66-2657F847E4F2}" type="slidenum">
              <a:rPr lang="en-US" smtClean="0"/>
              <a:pPr>
                <a:defRPr/>
              </a:pPr>
              <a:t>3</a:t>
            </a:fld>
            <a:endParaRPr lang="en-US" dirty="0"/>
          </a:p>
        </p:txBody>
      </p:sp>
    </p:spTree>
    <p:extLst>
      <p:ext uri="{BB962C8B-B14F-4D97-AF65-F5344CB8AC3E}">
        <p14:creationId xmlns:p14="http://schemas.microsoft.com/office/powerpoint/2010/main" val="3103991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4D5A-BC9A-4E84-8928-2CFAF718B356}"/>
              </a:ext>
            </a:extLst>
          </p:cNvPr>
          <p:cNvSpPr>
            <a:spLocks noGrp="1"/>
          </p:cNvSpPr>
          <p:nvPr>
            <p:ph type="title"/>
          </p:nvPr>
        </p:nvSpPr>
        <p:spPr/>
        <p:txBody>
          <a:bodyPr/>
          <a:lstStyle/>
          <a:p>
            <a:r>
              <a:rPr lang="en-US" dirty="0"/>
              <a:t>Then and Now – Central Region</a:t>
            </a:r>
          </a:p>
        </p:txBody>
      </p:sp>
      <p:pic>
        <p:nvPicPr>
          <p:cNvPr id="6" name="Content Placeholder 5">
            <a:extLst>
              <a:ext uri="{FF2B5EF4-FFF2-40B4-BE49-F238E27FC236}">
                <a16:creationId xmlns:a16="http://schemas.microsoft.com/office/drawing/2014/main" id="{A7F794C0-CC33-4118-8C8D-29C8482BEF6D}"/>
              </a:ext>
            </a:extLst>
          </p:cNvPr>
          <p:cNvPicPr>
            <a:picLocks noGrp="1" noChangeAspect="1"/>
          </p:cNvPicPr>
          <p:nvPr>
            <p:ph idx="1"/>
          </p:nvPr>
        </p:nvPicPr>
        <p:blipFill>
          <a:blip r:embed="rId2"/>
          <a:stretch>
            <a:fillRect/>
          </a:stretch>
        </p:blipFill>
        <p:spPr>
          <a:xfrm>
            <a:off x="444500" y="1552305"/>
            <a:ext cx="8229600" cy="4114801"/>
          </a:xfrm>
          <a:prstGeom prst="rect">
            <a:avLst/>
          </a:prstGeom>
        </p:spPr>
      </p:pic>
      <p:sp>
        <p:nvSpPr>
          <p:cNvPr id="4" name="Date Placeholder 3">
            <a:extLst>
              <a:ext uri="{FF2B5EF4-FFF2-40B4-BE49-F238E27FC236}">
                <a16:creationId xmlns:a16="http://schemas.microsoft.com/office/drawing/2014/main" id="{7DEAA10A-713F-4BA8-A4D7-CE0A0E879630}"/>
              </a:ext>
            </a:extLst>
          </p:cNvPr>
          <p:cNvSpPr>
            <a:spLocks noGrp="1"/>
          </p:cNvSpPr>
          <p:nvPr>
            <p:ph type="dt" sz="half" idx="10"/>
          </p:nvPr>
        </p:nvSpPr>
        <p:spPr/>
        <p:txBody>
          <a:bodyPr/>
          <a:lstStyle/>
          <a:p>
            <a:fld id="{B66E71A8-92EE-4CC9-8E8D-1BC3E25BAD0D}" type="datetime1">
              <a:rPr lang="en-US" smtClean="0"/>
              <a:t>9/16/20</a:t>
            </a:fld>
            <a:endParaRPr lang="en-US"/>
          </a:p>
        </p:txBody>
      </p:sp>
      <p:sp>
        <p:nvSpPr>
          <p:cNvPr id="5" name="Slide Number Placeholder 4">
            <a:extLst>
              <a:ext uri="{FF2B5EF4-FFF2-40B4-BE49-F238E27FC236}">
                <a16:creationId xmlns:a16="http://schemas.microsoft.com/office/drawing/2014/main" id="{8B528CEF-5EB7-4212-9AB2-CFAF7684AD7C}"/>
              </a:ext>
            </a:extLst>
          </p:cNvPr>
          <p:cNvSpPr>
            <a:spLocks noGrp="1"/>
          </p:cNvSpPr>
          <p:nvPr>
            <p:ph type="sldNum" sz="quarter" idx="12"/>
          </p:nvPr>
        </p:nvSpPr>
        <p:spPr/>
        <p:txBody>
          <a:bodyPr/>
          <a:lstStyle/>
          <a:p>
            <a:fld id="{DE6EE529-7C0B-4352-A3A5-73C64F07D532}" type="slidenum">
              <a:rPr lang="en-US" smtClean="0"/>
              <a:pPr/>
              <a:t>30</a:t>
            </a:fld>
            <a:endParaRPr lang="en-US"/>
          </a:p>
        </p:txBody>
      </p:sp>
      <p:sp>
        <p:nvSpPr>
          <p:cNvPr id="7" name="TextBox 6">
            <a:extLst>
              <a:ext uri="{FF2B5EF4-FFF2-40B4-BE49-F238E27FC236}">
                <a16:creationId xmlns:a16="http://schemas.microsoft.com/office/drawing/2014/main" id="{4AAB38B6-5E7B-4A3D-BCAE-58B6399CA24A}"/>
              </a:ext>
            </a:extLst>
          </p:cNvPr>
          <p:cNvSpPr txBox="1"/>
          <p:nvPr/>
        </p:nvSpPr>
        <p:spPr>
          <a:xfrm>
            <a:off x="457200" y="990600"/>
            <a:ext cx="8204200" cy="646331"/>
          </a:xfrm>
          <a:prstGeom prst="rect">
            <a:avLst/>
          </a:prstGeom>
          <a:noFill/>
        </p:spPr>
        <p:txBody>
          <a:bodyPr wrap="square" rtlCol="0">
            <a:spAutoFit/>
          </a:bodyPr>
          <a:lstStyle/>
          <a:p>
            <a:r>
              <a:rPr lang="en-US" dirty="0"/>
              <a:t>From July 2017-June 2019, the percentage of people enrolled with ODP in Central region has increased by 5% from July 2017-June 2019.</a:t>
            </a:r>
          </a:p>
        </p:txBody>
      </p:sp>
      <p:sp>
        <p:nvSpPr>
          <p:cNvPr id="8" name="TextBox 7">
            <a:extLst>
              <a:ext uri="{FF2B5EF4-FFF2-40B4-BE49-F238E27FC236}">
                <a16:creationId xmlns:a16="http://schemas.microsoft.com/office/drawing/2014/main" id="{29190F97-F903-4D6D-AA0A-C529B9F9326B}"/>
              </a:ext>
            </a:extLst>
          </p:cNvPr>
          <p:cNvSpPr txBox="1"/>
          <p:nvPr/>
        </p:nvSpPr>
        <p:spPr>
          <a:xfrm>
            <a:off x="457200" y="5655365"/>
            <a:ext cx="5867400" cy="369332"/>
          </a:xfrm>
          <a:prstGeom prst="rect">
            <a:avLst/>
          </a:prstGeom>
          <a:noFill/>
        </p:spPr>
        <p:txBody>
          <a:bodyPr wrap="square" rtlCol="0">
            <a:spAutoFit/>
          </a:bodyPr>
          <a:lstStyle/>
          <a:p>
            <a:r>
              <a:rPr lang="en-US" dirty="0"/>
              <a:t>July 2017 – 13%, June 2019 – 17%</a:t>
            </a:r>
          </a:p>
        </p:txBody>
      </p:sp>
    </p:spTree>
    <p:extLst>
      <p:ext uri="{BB962C8B-B14F-4D97-AF65-F5344CB8AC3E}">
        <p14:creationId xmlns:p14="http://schemas.microsoft.com/office/powerpoint/2010/main" val="313879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6F4E-57D2-46B8-B150-1609B4594F46}"/>
              </a:ext>
            </a:extLst>
          </p:cNvPr>
          <p:cNvSpPr>
            <a:spLocks noGrp="1"/>
          </p:cNvSpPr>
          <p:nvPr>
            <p:ph type="title"/>
          </p:nvPr>
        </p:nvSpPr>
        <p:spPr/>
        <p:txBody>
          <a:bodyPr/>
          <a:lstStyle/>
          <a:p>
            <a:r>
              <a:rPr lang="en-US" sz="2100" dirty="0"/>
              <a:t>Dauphin, Cumberland, and Perry Counties</a:t>
            </a:r>
          </a:p>
        </p:txBody>
      </p:sp>
      <p:pic>
        <p:nvPicPr>
          <p:cNvPr id="6" name="Content Placeholder 5">
            <a:extLst>
              <a:ext uri="{FF2B5EF4-FFF2-40B4-BE49-F238E27FC236}">
                <a16:creationId xmlns:a16="http://schemas.microsoft.com/office/drawing/2014/main" id="{EDF42D73-7982-4282-961F-B8E1B730B44E}"/>
              </a:ext>
            </a:extLst>
          </p:cNvPr>
          <p:cNvPicPr>
            <a:picLocks noGrp="1" noChangeAspect="1"/>
          </p:cNvPicPr>
          <p:nvPr>
            <p:ph idx="1"/>
          </p:nvPr>
        </p:nvPicPr>
        <p:blipFill>
          <a:blip r:embed="rId2"/>
          <a:stretch>
            <a:fillRect/>
          </a:stretch>
        </p:blipFill>
        <p:spPr>
          <a:xfrm>
            <a:off x="440635" y="1905000"/>
            <a:ext cx="8229600" cy="3886200"/>
          </a:xfrm>
          <a:prstGeom prst="rect">
            <a:avLst/>
          </a:prstGeom>
        </p:spPr>
      </p:pic>
      <p:sp>
        <p:nvSpPr>
          <p:cNvPr id="4" name="Date Placeholder 3">
            <a:extLst>
              <a:ext uri="{FF2B5EF4-FFF2-40B4-BE49-F238E27FC236}">
                <a16:creationId xmlns:a16="http://schemas.microsoft.com/office/drawing/2014/main" id="{48CB7EA1-D242-4AA8-B7D1-0E6ABA224241}"/>
              </a:ext>
            </a:extLst>
          </p:cNvPr>
          <p:cNvSpPr>
            <a:spLocks noGrp="1"/>
          </p:cNvSpPr>
          <p:nvPr>
            <p:ph type="dt" sz="half" idx="10"/>
          </p:nvPr>
        </p:nvSpPr>
        <p:spPr/>
        <p:txBody>
          <a:bodyPr/>
          <a:lstStyle/>
          <a:p>
            <a:fld id="{B8DB3140-70C8-4D2D-BBFE-6CF675D2C266}" type="datetime1">
              <a:rPr lang="en-US" smtClean="0"/>
              <a:t>9/16/20</a:t>
            </a:fld>
            <a:endParaRPr lang="en-US"/>
          </a:p>
        </p:txBody>
      </p:sp>
      <p:sp>
        <p:nvSpPr>
          <p:cNvPr id="5" name="Slide Number Placeholder 4">
            <a:extLst>
              <a:ext uri="{FF2B5EF4-FFF2-40B4-BE49-F238E27FC236}">
                <a16:creationId xmlns:a16="http://schemas.microsoft.com/office/drawing/2014/main" id="{EF002477-A45A-4A92-A964-CD5E25F721CB}"/>
              </a:ext>
            </a:extLst>
          </p:cNvPr>
          <p:cNvSpPr>
            <a:spLocks noGrp="1"/>
          </p:cNvSpPr>
          <p:nvPr>
            <p:ph type="sldNum" sz="quarter" idx="12"/>
          </p:nvPr>
        </p:nvSpPr>
        <p:spPr/>
        <p:txBody>
          <a:bodyPr/>
          <a:lstStyle/>
          <a:p>
            <a:fld id="{DE6EE529-7C0B-4352-A3A5-73C64F07D532}" type="slidenum">
              <a:rPr lang="en-US" smtClean="0"/>
              <a:pPr/>
              <a:t>31</a:t>
            </a:fld>
            <a:endParaRPr lang="en-US"/>
          </a:p>
        </p:txBody>
      </p:sp>
      <p:sp>
        <p:nvSpPr>
          <p:cNvPr id="7" name="TextBox 6">
            <a:extLst>
              <a:ext uri="{FF2B5EF4-FFF2-40B4-BE49-F238E27FC236}">
                <a16:creationId xmlns:a16="http://schemas.microsoft.com/office/drawing/2014/main" id="{96E9DF2A-00D2-44BD-8F08-B17E374275FF}"/>
              </a:ext>
            </a:extLst>
          </p:cNvPr>
          <p:cNvSpPr txBox="1"/>
          <p:nvPr/>
        </p:nvSpPr>
        <p:spPr>
          <a:xfrm>
            <a:off x="457200" y="990600"/>
            <a:ext cx="8204200" cy="923330"/>
          </a:xfrm>
          <a:prstGeom prst="rect">
            <a:avLst/>
          </a:prstGeom>
          <a:noFill/>
        </p:spPr>
        <p:txBody>
          <a:bodyPr wrap="square" rtlCol="0">
            <a:spAutoFit/>
          </a:bodyPr>
          <a:lstStyle/>
          <a:p>
            <a:r>
              <a:rPr lang="en-US" dirty="0"/>
              <a:t>From July 2017-June 2019, the percentage of people enrolled with ODP in Dauphin, Cumberland, and Perry Counties who are also competitively employed has increased by 9% (July 2017 – 14%, June 2019 – 23%)</a:t>
            </a:r>
          </a:p>
        </p:txBody>
      </p:sp>
    </p:spTree>
    <p:extLst>
      <p:ext uri="{BB962C8B-B14F-4D97-AF65-F5344CB8AC3E}">
        <p14:creationId xmlns:p14="http://schemas.microsoft.com/office/powerpoint/2010/main" val="2281849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7944" y="1912585"/>
            <a:ext cx="3648075" cy="363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2255" y="2111360"/>
            <a:ext cx="3219450" cy="322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1654" y="2393003"/>
            <a:ext cx="2751534" cy="26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6181" y="309936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35053" y="3442267"/>
            <a:ext cx="37385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55603" y="1053072"/>
            <a:ext cx="7032793" cy="646331"/>
          </a:xfrm>
          <a:prstGeom prst="rect">
            <a:avLst/>
          </a:prstGeom>
          <a:noFill/>
        </p:spPr>
        <p:txBody>
          <a:bodyPr wrap="square" rtlCol="0">
            <a:spAutoFit/>
          </a:bodyPr>
          <a:lstStyle/>
          <a:p>
            <a:pPr algn="ctr"/>
            <a:r>
              <a:rPr lang="en-US" sz="3600" b="1" dirty="0"/>
              <a:t>The Life Course Framework</a:t>
            </a:r>
          </a:p>
        </p:txBody>
      </p:sp>
      <p:sp>
        <p:nvSpPr>
          <p:cNvPr id="2" name="Date Placeholder 1">
            <a:extLst>
              <a:ext uri="{FF2B5EF4-FFF2-40B4-BE49-F238E27FC236}">
                <a16:creationId xmlns:a16="http://schemas.microsoft.com/office/drawing/2014/main" id="{3203244C-A221-493B-8D3A-22D9EC919684}"/>
              </a:ext>
            </a:extLst>
          </p:cNvPr>
          <p:cNvSpPr>
            <a:spLocks noGrp="1"/>
          </p:cNvSpPr>
          <p:nvPr>
            <p:ph type="dt" sz="half" idx="10"/>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8B1C68B9-51CC-4D73-8F1E-3F8BA3B16C2F}"/>
              </a:ext>
            </a:extLst>
          </p:cNvPr>
          <p:cNvSpPr>
            <a:spLocks noGrp="1"/>
          </p:cNvSpPr>
          <p:nvPr>
            <p:ph type="sldNum" sz="quarter" idx="12"/>
          </p:nvPr>
        </p:nvSpPr>
        <p:spPr/>
        <p:txBody>
          <a:bodyPr/>
          <a:lstStyle/>
          <a:p>
            <a:pPr algn="ctr"/>
            <a:fld id="{9D710453-B075-45DB-8A7B-E3C399690A0E}" type="slidenum">
              <a:rPr lang="en-US" sz="1100" smtClean="0"/>
              <a:pPr algn="ctr"/>
              <a:t>32</a:t>
            </a:fld>
            <a:endParaRPr lang="en-US" sz="1100" dirty="0"/>
          </a:p>
        </p:txBody>
      </p:sp>
    </p:spTree>
    <p:extLst>
      <p:ext uri="{BB962C8B-B14F-4D97-AF65-F5344CB8AC3E}">
        <p14:creationId xmlns:p14="http://schemas.microsoft.com/office/powerpoint/2010/main" val="270439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1C97-8138-4FB7-945F-8B63CEAC5303}"/>
              </a:ext>
            </a:extLst>
          </p:cNvPr>
          <p:cNvSpPr>
            <a:spLocks noGrp="1"/>
          </p:cNvSpPr>
          <p:nvPr>
            <p:ph type="ctrTitle"/>
          </p:nvPr>
        </p:nvSpPr>
        <p:spPr>
          <a:xfrm>
            <a:off x="802481" y="1831182"/>
            <a:ext cx="5486400" cy="2440781"/>
          </a:xfrm>
        </p:spPr>
        <p:txBody>
          <a:bodyPr/>
          <a:lstStyle/>
          <a:p>
            <a:pPr fontAlgn="auto">
              <a:spcAft>
                <a:spcPts val="0"/>
              </a:spcAft>
              <a:defRPr/>
            </a:pPr>
            <a:r>
              <a:rPr lang="en-US" dirty="0"/>
              <a:t>2018 Pennsylvania Community on Transition Webinar Series</a:t>
            </a:r>
            <a:br>
              <a:rPr lang="en-US" dirty="0"/>
            </a:br>
            <a:endParaRPr lang="en-US" dirty="0"/>
          </a:p>
        </p:txBody>
      </p:sp>
      <p:pic>
        <p:nvPicPr>
          <p:cNvPr id="4" name="Picture 3" title="Pennsylvania Department of Human Services Logo">
            <a:extLst>
              <a:ext uri="{FF2B5EF4-FFF2-40B4-BE49-F238E27FC236}">
                <a16:creationId xmlns:a16="http://schemas.microsoft.com/office/drawing/2014/main" id="{4DC718F1-B129-41D0-8395-581A1E0E354F}"/>
              </a:ext>
            </a:extLst>
          </p:cNvPr>
          <p:cNvPicPr>
            <a:picLocks noChangeAspect="1"/>
          </p:cNvPicPr>
          <p:nvPr/>
        </p:nvPicPr>
        <p:blipFill>
          <a:blip r:embed="rId3"/>
          <a:stretch>
            <a:fillRect/>
          </a:stretch>
        </p:blipFill>
        <p:spPr>
          <a:xfrm>
            <a:off x="6339617" y="2413395"/>
            <a:ext cx="2195513" cy="614363"/>
          </a:xfrm>
          <a:prstGeom prst="rect">
            <a:avLst/>
          </a:prstGeom>
        </p:spPr>
      </p:pic>
      <p:pic>
        <p:nvPicPr>
          <p:cNvPr id="1026" name="Picture 2" descr="image.png" title="Pennsylvania Youth Leadership Network (PYLN) Logo">
            <a:extLst>
              <a:ext uri="{FF2B5EF4-FFF2-40B4-BE49-F238E27FC236}">
                <a16:creationId xmlns:a16="http://schemas.microsoft.com/office/drawing/2014/main" id="{315C692A-6030-44C1-8873-0D557F9C8C79}"/>
              </a:ext>
            </a:extLst>
          </p:cNvPr>
          <p:cNvPicPr>
            <a:picLocks noChangeAspect="1" noChangeArrowheads="1"/>
          </p:cNvPicPr>
          <p:nvPr/>
        </p:nvPicPr>
        <p:blipFill>
          <a:blip r:embed="rId4"/>
          <a:srcRect/>
          <a:stretch>
            <a:fillRect/>
          </a:stretch>
        </p:blipFill>
        <p:spPr bwMode="auto">
          <a:xfrm>
            <a:off x="6401990" y="4214134"/>
            <a:ext cx="2195513" cy="78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7" descr="Image result for ovr logo">
            <a:extLst>
              <a:ext uri="{FF2B5EF4-FFF2-40B4-BE49-F238E27FC236}">
                <a16:creationId xmlns:a16="http://schemas.microsoft.com/office/drawing/2014/main" id="{4AD1250B-675D-4930-BBD6-55A36018D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991" y="3306933"/>
            <a:ext cx="2195513"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descr="Pennsylvania Community of Practice on Secondary Transition">
            <a:extLst>
              <a:ext uri="{FF2B5EF4-FFF2-40B4-BE49-F238E27FC236}">
                <a16:creationId xmlns:a16="http://schemas.microsoft.com/office/drawing/2014/main" id="{9F601962-4445-4035-BE44-319A283D1A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042088"/>
            <a:ext cx="2833688" cy="11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3" descr="Related image">
            <a:extLst>
              <a:ext uri="{FF2B5EF4-FFF2-40B4-BE49-F238E27FC236}">
                <a16:creationId xmlns:a16="http://schemas.microsoft.com/office/drawing/2014/main" id="{A00959F1-C23C-41FD-9B84-C02880D0B9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029" y="1608534"/>
            <a:ext cx="2195513" cy="6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2301C0C9-1B32-4755-952F-007BAD77BF90}"/>
              </a:ext>
            </a:extLst>
          </p:cNvPr>
          <p:cNvSpPr>
            <a:spLocks noGrp="1"/>
          </p:cNvSpPr>
          <p:nvPr>
            <p:ph type="dt" sz="half" idx="10"/>
          </p:nvPr>
        </p:nvSpPr>
        <p:spPr/>
        <p:txBody>
          <a:bodyPr/>
          <a:lstStyle/>
          <a:p>
            <a:pPr>
              <a:defRPr/>
            </a:pPr>
            <a:endParaRPr lang="en-US"/>
          </a:p>
        </p:txBody>
      </p:sp>
      <p:sp>
        <p:nvSpPr>
          <p:cNvPr id="6" name="Slide Number Placeholder 5">
            <a:extLst>
              <a:ext uri="{FF2B5EF4-FFF2-40B4-BE49-F238E27FC236}">
                <a16:creationId xmlns:a16="http://schemas.microsoft.com/office/drawing/2014/main" id="{92F7ACC2-CBDA-4EF7-B551-6B4E6AC73BCC}"/>
              </a:ext>
            </a:extLst>
          </p:cNvPr>
          <p:cNvSpPr>
            <a:spLocks noGrp="1"/>
          </p:cNvSpPr>
          <p:nvPr>
            <p:ph type="sldNum" sz="quarter" idx="4294967295"/>
          </p:nvPr>
        </p:nvSpPr>
        <p:spPr>
          <a:xfrm>
            <a:off x="7696200" y="6086149"/>
            <a:ext cx="990600" cy="365125"/>
          </a:xfrm>
        </p:spPr>
        <p:txBody>
          <a:bodyPr/>
          <a:lstStyle/>
          <a:p>
            <a:pPr algn="ctr"/>
            <a:fld id="{9D710453-B075-45DB-8A7B-E3C399690A0E}" type="slidenum">
              <a:rPr lang="en-US" sz="1100" smtClean="0"/>
              <a:pPr algn="ctr"/>
              <a:t>33</a:t>
            </a:fld>
            <a:endParaRPr lang="en-US" sz="1100" dirty="0"/>
          </a:p>
        </p:txBody>
      </p:sp>
      <p:sp>
        <p:nvSpPr>
          <p:cNvPr id="10" name="Title 1">
            <a:extLst>
              <a:ext uri="{FF2B5EF4-FFF2-40B4-BE49-F238E27FC236}">
                <a16:creationId xmlns:a16="http://schemas.microsoft.com/office/drawing/2014/main" id="{27C69B56-556D-4802-8BF5-427309CFBC0D}"/>
              </a:ext>
            </a:extLst>
          </p:cNvPr>
          <p:cNvSpPr txBox="1">
            <a:spLocks/>
          </p:cNvSpPr>
          <p:nvPr/>
        </p:nvSpPr>
        <p:spPr bwMode="white">
          <a:xfrm>
            <a:off x="457200" y="304800"/>
            <a:ext cx="5410200" cy="454026"/>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3600" b="1">
                <a:solidFill>
                  <a:schemeClr val="tx1"/>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a:lstStyle>
          <a:p>
            <a:pPr algn="l"/>
            <a:endParaRPr lang="en-US" sz="2800" b="0" kern="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9F3EF54F-FF1A-4D22-B02A-88F4B0106443}"/>
              </a:ext>
            </a:extLst>
          </p:cNvPr>
          <p:cNvSpPr txBox="1">
            <a:spLocks noGrp="1"/>
          </p:cNvSpPr>
          <p:nvPr/>
        </p:nvSpPr>
        <p:spPr bwMode="auto">
          <a:xfrm>
            <a:off x="7764066" y="1078706"/>
            <a:ext cx="6286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4149ECDF-295F-4B83-AF2B-EF46ED7305EE}" type="slidenum">
              <a:rPr lang="en-US" altLang="en-US" sz="2100">
                <a:solidFill>
                  <a:srgbClr val="FFFFFF"/>
                </a:solidFill>
              </a:rPr>
              <a:pPr algn="ctr" eaLnBrk="1" hangingPunct="1">
                <a:spcBef>
                  <a:spcPct val="0"/>
                </a:spcBef>
                <a:buClrTx/>
                <a:buSzTx/>
                <a:buFontTx/>
                <a:buNone/>
              </a:pPr>
              <a:t>34</a:t>
            </a:fld>
            <a:endParaRPr lang="en-US" altLang="en-US" sz="2100" dirty="0">
              <a:solidFill>
                <a:srgbClr val="FFFFFF"/>
              </a:solidFill>
            </a:endParaRPr>
          </a:p>
        </p:txBody>
      </p:sp>
      <p:sp>
        <p:nvSpPr>
          <p:cNvPr id="62467" name="TextBox 13">
            <a:extLst>
              <a:ext uri="{FF2B5EF4-FFF2-40B4-BE49-F238E27FC236}">
                <a16:creationId xmlns:a16="http://schemas.microsoft.com/office/drawing/2014/main" id="{1ED7032B-613C-4D52-AD1A-9991E7AD2878}"/>
              </a:ext>
            </a:extLst>
          </p:cNvPr>
          <p:cNvSpPr txBox="1">
            <a:spLocks noChangeArrowheads="1"/>
          </p:cNvSpPr>
          <p:nvPr/>
        </p:nvSpPr>
        <p:spPr bwMode="auto">
          <a:xfrm>
            <a:off x="906067" y="965598"/>
            <a:ext cx="70318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3600" b="1" dirty="0">
                <a:solidFill>
                  <a:srgbClr val="FFFFFF"/>
                </a:solidFill>
              </a:rPr>
              <a:t>The Life Course Principals</a:t>
            </a:r>
          </a:p>
          <a:p>
            <a:pPr algn="ctr" eaLnBrk="1" hangingPunct="1">
              <a:spcBef>
                <a:spcPct val="0"/>
              </a:spcBef>
              <a:buClrTx/>
              <a:buSzTx/>
              <a:buFontTx/>
              <a:buNone/>
            </a:pPr>
            <a:endParaRPr lang="en-US" altLang="en-US" sz="3600" b="1" dirty="0">
              <a:solidFill>
                <a:srgbClr val="FFFFFF"/>
              </a:solidFill>
            </a:endParaRPr>
          </a:p>
        </p:txBody>
      </p:sp>
      <p:sp>
        <p:nvSpPr>
          <p:cNvPr id="62468" name="TextBox 4">
            <a:extLst>
              <a:ext uri="{FF2B5EF4-FFF2-40B4-BE49-F238E27FC236}">
                <a16:creationId xmlns:a16="http://schemas.microsoft.com/office/drawing/2014/main" id="{71BE199D-5ADE-410B-9056-C265DE35BD48}"/>
              </a:ext>
            </a:extLst>
          </p:cNvPr>
          <p:cNvSpPr txBox="1">
            <a:spLocks noChangeArrowheads="1"/>
          </p:cNvSpPr>
          <p:nvPr/>
        </p:nvSpPr>
        <p:spPr bwMode="auto">
          <a:xfrm>
            <a:off x="479822" y="3292078"/>
            <a:ext cx="81724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350" dirty="0"/>
          </a:p>
        </p:txBody>
      </p:sp>
      <p:pic>
        <p:nvPicPr>
          <p:cNvPr id="62469" name="Picture 5" descr="Principles | LifeCourseTools.com - Internet Explorer">
            <a:hlinkClick r:id="rId3"/>
            <a:extLst>
              <a:ext uri="{FF2B5EF4-FFF2-40B4-BE49-F238E27FC236}">
                <a16:creationId xmlns:a16="http://schemas.microsoft.com/office/drawing/2014/main" id="{0772FA1A-7D33-4282-AC8A-23359B1C64F5}"/>
              </a:ext>
            </a:extLst>
          </p:cNvPr>
          <p:cNvPicPr>
            <a:picLocks noChangeAspect="1"/>
          </p:cNvPicPr>
          <p:nvPr/>
        </p:nvPicPr>
        <p:blipFill>
          <a:blip r:embed="rId4">
            <a:extLst>
              <a:ext uri="{28A0092B-C50C-407E-A947-70E740481C1C}">
                <a14:useLocalDpi xmlns:a14="http://schemas.microsoft.com/office/drawing/2010/main" val="0"/>
              </a:ext>
            </a:extLst>
          </a:blip>
          <a:srcRect l="3586" t="32013" r="3934" b="29414"/>
          <a:stretch>
            <a:fillRect/>
          </a:stretch>
        </p:blipFill>
        <p:spPr bwMode="auto">
          <a:xfrm>
            <a:off x="1514475" y="3718322"/>
            <a:ext cx="6103144"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6" descr="All people (obtuse triangle) Family System (circle with outline of different bodies around a person), Life Stages Trajectory (small circles depciting different stakeholders with an arrow depicting a trajectory of growth);  Life Domain (pie chart); Three buckets (image of three buckets); Integrated Supports (star with different colors depicting the different support systems); and Policy Systems (circle with an image of a government building)" title="Image of the principles of life course">
            <a:hlinkClick r:id="rId3"/>
            <a:extLst>
              <a:ext uri="{FF2B5EF4-FFF2-40B4-BE49-F238E27FC236}">
                <a16:creationId xmlns:a16="http://schemas.microsoft.com/office/drawing/2014/main" id="{BA8E5607-ECD2-4E37-808A-16713F2226DB}"/>
              </a:ext>
            </a:extLst>
          </p:cNvPr>
          <p:cNvPicPr>
            <a:picLocks noChangeAspect="1"/>
          </p:cNvPicPr>
          <p:nvPr/>
        </p:nvPicPr>
        <p:blipFill>
          <a:blip r:embed="rId5"/>
          <a:srcRect l="3584" t="34659" r="3935" b="25342"/>
          <a:stretch>
            <a:fillRect/>
          </a:stretch>
        </p:blipFill>
        <p:spPr bwMode="auto">
          <a:xfrm>
            <a:off x="1514475" y="1031520"/>
            <a:ext cx="610314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Box 7">
            <a:extLst>
              <a:ext uri="{FF2B5EF4-FFF2-40B4-BE49-F238E27FC236}">
                <a16:creationId xmlns:a16="http://schemas.microsoft.com/office/drawing/2014/main" id="{D7C54532-AE72-4C34-B091-71582212DD31}"/>
              </a:ext>
            </a:extLst>
          </p:cNvPr>
          <p:cNvSpPr txBox="1">
            <a:spLocks noChangeArrowheads="1"/>
          </p:cNvSpPr>
          <p:nvPr/>
        </p:nvSpPr>
        <p:spPr bwMode="auto">
          <a:xfrm>
            <a:off x="4698206" y="3131344"/>
            <a:ext cx="1290638" cy="300082"/>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350" dirty="0"/>
          </a:p>
        </p:txBody>
      </p:sp>
      <p:sp>
        <p:nvSpPr>
          <p:cNvPr id="62472" name="TextBox 8">
            <a:extLst>
              <a:ext uri="{FF2B5EF4-FFF2-40B4-BE49-F238E27FC236}">
                <a16:creationId xmlns:a16="http://schemas.microsoft.com/office/drawing/2014/main" id="{A6594D6B-C90D-468F-925C-D487A10B2A1A}"/>
              </a:ext>
            </a:extLst>
          </p:cNvPr>
          <p:cNvSpPr txBox="1">
            <a:spLocks noChangeArrowheads="1"/>
          </p:cNvSpPr>
          <p:nvPr/>
        </p:nvSpPr>
        <p:spPr bwMode="auto">
          <a:xfrm>
            <a:off x="1557337" y="3131344"/>
            <a:ext cx="1414463" cy="300082"/>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350" dirty="0"/>
          </a:p>
        </p:txBody>
      </p:sp>
      <p:sp>
        <p:nvSpPr>
          <p:cNvPr id="62473" name="TextBox 9">
            <a:extLst>
              <a:ext uri="{FF2B5EF4-FFF2-40B4-BE49-F238E27FC236}">
                <a16:creationId xmlns:a16="http://schemas.microsoft.com/office/drawing/2014/main" id="{4AE60D52-6C08-42F8-B8C5-C9B8367FDB68}"/>
              </a:ext>
            </a:extLst>
          </p:cNvPr>
          <p:cNvSpPr txBox="1">
            <a:spLocks noChangeArrowheads="1"/>
          </p:cNvSpPr>
          <p:nvPr/>
        </p:nvSpPr>
        <p:spPr bwMode="auto">
          <a:xfrm>
            <a:off x="3148013" y="5199460"/>
            <a:ext cx="1446610" cy="300082"/>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350" dirty="0"/>
          </a:p>
        </p:txBody>
      </p:sp>
      <p:sp>
        <p:nvSpPr>
          <p:cNvPr id="2" name="Date Placeholder 1">
            <a:extLst>
              <a:ext uri="{FF2B5EF4-FFF2-40B4-BE49-F238E27FC236}">
                <a16:creationId xmlns:a16="http://schemas.microsoft.com/office/drawing/2014/main" id="{5ADF1F4A-872D-45AA-A24B-9705960F68E8}"/>
              </a:ext>
            </a:extLst>
          </p:cNvPr>
          <p:cNvSpPr>
            <a:spLocks noGrp="1"/>
          </p:cNvSpPr>
          <p:nvPr>
            <p:ph type="dt" sz="half" idx="10"/>
          </p:nvPr>
        </p:nvSpPr>
        <p:spPr/>
        <p:txBody>
          <a:bodyPr/>
          <a:lstStyle/>
          <a:p>
            <a:pPr>
              <a:defRPr/>
            </a:pPr>
            <a:endParaRPr lang="en-US" dirty="0"/>
          </a:p>
        </p:txBody>
      </p:sp>
      <p:sp>
        <p:nvSpPr>
          <p:cNvPr id="3" name="Slide Number Placeholder 2">
            <a:extLst>
              <a:ext uri="{FF2B5EF4-FFF2-40B4-BE49-F238E27FC236}">
                <a16:creationId xmlns:a16="http://schemas.microsoft.com/office/drawing/2014/main" id="{D97E2BB0-75B4-4B60-8D1F-0D675A11A9DF}"/>
              </a:ext>
            </a:extLst>
          </p:cNvPr>
          <p:cNvSpPr>
            <a:spLocks noGrp="1"/>
          </p:cNvSpPr>
          <p:nvPr>
            <p:ph type="sldNum" sz="quarter" idx="12"/>
          </p:nvPr>
        </p:nvSpPr>
        <p:spPr/>
        <p:txBody>
          <a:bodyPr/>
          <a:lstStyle/>
          <a:p>
            <a:pPr algn="ctr"/>
            <a:fld id="{9D710453-B075-45DB-8A7B-E3C399690A0E}" type="slidenum">
              <a:rPr lang="en-US" sz="1100" smtClean="0"/>
              <a:pPr algn="ctr"/>
              <a:t>34</a:t>
            </a:fld>
            <a:endParaRPr lang="en-US" sz="1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4CDD561-D6CE-4AF3-8187-DFB4946A2243}"/>
              </a:ext>
            </a:extLst>
          </p:cNvPr>
          <p:cNvSpPr txBox="1">
            <a:spLocks/>
          </p:cNvSpPr>
          <p:nvPr/>
        </p:nvSpPr>
        <p:spPr bwMode="auto">
          <a:xfrm>
            <a:off x="923925" y="1082279"/>
            <a:ext cx="5781675" cy="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defTabSz="685800">
              <a:spcBef>
                <a:spcPct val="0"/>
              </a:spcBef>
              <a:buClrTx/>
              <a:buSzTx/>
              <a:buNone/>
            </a:pPr>
            <a:r>
              <a:rPr lang="en-US" altLang="en-US" sz="3300" dirty="0"/>
              <a:t>Everyday Life Domains</a:t>
            </a:r>
          </a:p>
        </p:txBody>
      </p:sp>
      <p:pic>
        <p:nvPicPr>
          <p:cNvPr id="77826" name="Picture 4" descr="Sun rising on yellow background" title="Image for Daily Life and Employment">
            <a:extLst>
              <a:ext uri="{FF2B5EF4-FFF2-40B4-BE49-F238E27FC236}">
                <a16:creationId xmlns:a16="http://schemas.microsoft.com/office/drawing/2014/main" id="{641CAF2C-DFAC-4E8F-A11E-D0FDFF89BEF3}"/>
              </a:ext>
            </a:extLst>
          </p:cNvPr>
          <p:cNvPicPr>
            <a:picLocks noChangeAspect="1"/>
          </p:cNvPicPr>
          <p:nvPr/>
        </p:nvPicPr>
        <p:blipFill>
          <a:blip r:embed="rId3"/>
          <a:srcRect/>
          <a:stretch>
            <a:fillRect/>
          </a:stretch>
        </p:blipFill>
        <p:spPr bwMode="auto">
          <a:xfrm>
            <a:off x="1456135" y="2368154"/>
            <a:ext cx="68818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5" descr="House on brown circle" title="Community Living">
            <a:extLst>
              <a:ext uri="{FF2B5EF4-FFF2-40B4-BE49-F238E27FC236}">
                <a16:creationId xmlns:a16="http://schemas.microsoft.com/office/drawing/2014/main" id="{2E09509B-24B7-4826-B1C3-3972DFCB7A49}"/>
              </a:ext>
            </a:extLst>
          </p:cNvPr>
          <p:cNvPicPr>
            <a:picLocks noChangeAspect="1"/>
          </p:cNvPicPr>
          <p:nvPr/>
        </p:nvPicPr>
        <p:blipFill>
          <a:blip r:embed="rId4"/>
          <a:srcRect/>
          <a:stretch>
            <a:fillRect/>
          </a:stretch>
        </p:blipFill>
        <p:spPr bwMode="auto">
          <a:xfrm>
            <a:off x="1443038" y="3651647"/>
            <a:ext cx="686991" cy="6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6" descr="Group of outline bodies" title="Social and Spirituality Image">
            <a:extLst>
              <a:ext uri="{FF2B5EF4-FFF2-40B4-BE49-F238E27FC236}">
                <a16:creationId xmlns:a16="http://schemas.microsoft.com/office/drawing/2014/main" id="{869B65FF-0408-4514-9547-D67F8707F5B4}"/>
              </a:ext>
            </a:extLst>
          </p:cNvPr>
          <p:cNvPicPr>
            <a:picLocks noChangeAspect="1"/>
          </p:cNvPicPr>
          <p:nvPr/>
        </p:nvPicPr>
        <p:blipFill>
          <a:blip r:embed="rId5"/>
          <a:srcRect/>
          <a:stretch>
            <a:fillRect/>
          </a:stretch>
        </p:blipFill>
        <p:spPr bwMode="auto">
          <a:xfrm>
            <a:off x="1443038" y="4770835"/>
            <a:ext cx="68818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8" descr="Image of lock on red circle" title="Safety and Security">
            <a:extLst>
              <a:ext uri="{FF2B5EF4-FFF2-40B4-BE49-F238E27FC236}">
                <a16:creationId xmlns:a16="http://schemas.microsoft.com/office/drawing/2014/main" id="{F91595AB-BAAF-4343-9D52-265AA5931AAF}"/>
              </a:ext>
            </a:extLst>
          </p:cNvPr>
          <p:cNvPicPr>
            <a:picLocks noChangeAspect="1"/>
          </p:cNvPicPr>
          <p:nvPr/>
        </p:nvPicPr>
        <p:blipFill>
          <a:blip r:embed="rId6"/>
          <a:srcRect/>
          <a:stretch>
            <a:fillRect/>
          </a:stretch>
        </p:blipFill>
        <p:spPr bwMode="auto">
          <a:xfrm>
            <a:off x="4914900" y="33147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Box 10">
            <a:extLst>
              <a:ext uri="{FF2B5EF4-FFF2-40B4-BE49-F238E27FC236}">
                <a16:creationId xmlns:a16="http://schemas.microsoft.com/office/drawing/2014/main" id="{675AEA28-3D26-4C5A-BAD1-BE35AB367AC5}"/>
              </a:ext>
            </a:extLst>
          </p:cNvPr>
          <p:cNvSpPr txBox="1">
            <a:spLocks noChangeArrowheads="1"/>
          </p:cNvSpPr>
          <p:nvPr/>
        </p:nvSpPr>
        <p:spPr bwMode="auto">
          <a:xfrm>
            <a:off x="2225279" y="2399110"/>
            <a:ext cx="217884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350" dirty="0"/>
              <a:t>Daily Life and Employment</a:t>
            </a:r>
          </a:p>
          <a:p>
            <a:pPr eaLnBrk="1" hangingPunct="1">
              <a:spcBef>
                <a:spcPct val="0"/>
              </a:spcBef>
              <a:buClrTx/>
              <a:buSzTx/>
              <a:buFontTx/>
              <a:buNone/>
            </a:pPr>
            <a:r>
              <a:rPr lang="en-US" altLang="en-US" sz="1200" dirty="0"/>
              <a:t>(school/education, employment, volunteering, routines, life skills)</a:t>
            </a:r>
          </a:p>
        </p:txBody>
      </p:sp>
      <p:sp>
        <p:nvSpPr>
          <p:cNvPr id="66568" name="TextBox 11">
            <a:extLst>
              <a:ext uri="{FF2B5EF4-FFF2-40B4-BE49-F238E27FC236}">
                <a16:creationId xmlns:a16="http://schemas.microsoft.com/office/drawing/2014/main" id="{C03A0690-3CFD-4457-9206-3976B4E9D978}"/>
              </a:ext>
            </a:extLst>
          </p:cNvPr>
          <p:cNvSpPr txBox="1">
            <a:spLocks noChangeArrowheads="1"/>
          </p:cNvSpPr>
          <p:nvPr/>
        </p:nvSpPr>
        <p:spPr bwMode="auto">
          <a:xfrm>
            <a:off x="2212182" y="3549254"/>
            <a:ext cx="2235994"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350" dirty="0"/>
              <a:t>Community Living</a:t>
            </a:r>
          </a:p>
          <a:p>
            <a:pPr eaLnBrk="1" hangingPunct="1">
              <a:spcBef>
                <a:spcPct val="0"/>
              </a:spcBef>
              <a:buClrTx/>
              <a:buSzTx/>
              <a:buFontTx/>
              <a:buNone/>
            </a:pPr>
            <a:r>
              <a:rPr lang="en-US" altLang="en-US" sz="1200" dirty="0"/>
              <a:t>(housing, living options, home adaptations and modifications, community access, transportation)</a:t>
            </a:r>
          </a:p>
        </p:txBody>
      </p:sp>
      <p:sp>
        <p:nvSpPr>
          <p:cNvPr id="66569" name="TextBox 12">
            <a:extLst>
              <a:ext uri="{FF2B5EF4-FFF2-40B4-BE49-F238E27FC236}">
                <a16:creationId xmlns:a16="http://schemas.microsoft.com/office/drawing/2014/main" id="{520039C8-7F61-4119-9103-E4B8CB9593EA}"/>
              </a:ext>
            </a:extLst>
          </p:cNvPr>
          <p:cNvSpPr txBox="1">
            <a:spLocks noChangeArrowheads="1"/>
          </p:cNvSpPr>
          <p:nvPr/>
        </p:nvSpPr>
        <p:spPr bwMode="auto">
          <a:xfrm>
            <a:off x="2225279" y="4697016"/>
            <a:ext cx="2026444"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350" dirty="0"/>
              <a:t>Social and Spirituality</a:t>
            </a:r>
          </a:p>
          <a:p>
            <a:pPr eaLnBrk="1" hangingPunct="1">
              <a:spcBef>
                <a:spcPct val="0"/>
              </a:spcBef>
              <a:buClrTx/>
              <a:buSzTx/>
              <a:buFontTx/>
              <a:buNone/>
            </a:pPr>
            <a:r>
              <a:rPr lang="en-US" altLang="en-US" sz="1200" dirty="0"/>
              <a:t>(friends, relationships, leisure activities, personal networks, faith community)</a:t>
            </a:r>
          </a:p>
        </p:txBody>
      </p:sp>
      <p:sp>
        <p:nvSpPr>
          <p:cNvPr id="66570" name="TextBox 13">
            <a:extLst>
              <a:ext uri="{FF2B5EF4-FFF2-40B4-BE49-F238E27FC236}">
                <a16:creationId xmlns:a16="http://schemas.microsoft.com/office/drawing/2014/main" id="{C358B706-D56E-4854-AE99-01BA843C12D7}"/>
              </a:ext>
            </a:extLst>
          </p:cNvPr>
          <p:cNvSpPr txBox="1">
            <a:spLocks noChangeArrowheads="1"/>
          </p:cNvSpPr>
          <p:nvPr/>
        </p:nvSpPr>
        <p:spPr bwMode="auto">
          <a:xfrm>
            <a:off x="5703094" y="2289572"/>
            <a:ext cx="202644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350" dirty="0"/>
              <a:t>Healthy Living</a:t>
            </a:r>
          </a:p>
          <a:p>
            <a:pPr eaLnBrk="1" hangingPunct="1">
              <a:spcBef>
                <a:spcPct val="0"/>
              </a:spcBef>
              <a:buClrTx/>
              <a:buSzTx/>
              <a:buFontTx/>
              <a:buNone/>
            </a:pPr>
            <a:r>
              <a:rPr lang="en-US" altLang="en-US" sz="1200" dirty="0"/>
              <a:t>(medical, behavioral, nutrition, wellness, affordable care)</a:t>
            </a:r>
          </a:p>
        </p:txBody>
      </p:sp>
      <p:sp>
        <p:nvSpPr>
          <p:cNvPr id="66571" name="TextBox 14">
            <a:extLst>
              <a:ext uri="{FF2B5EF4-FFF2-40B4-BE49-F238E27FC236}">
                <a16:creationId xmlns:a16="http://schemas.microsoft.com/office/drawing/2014/main" id="{760919B9-B967-46AC-B956-D2EFBF487A33}"/>
              </a:ext>
            </a:extLst>
          </p:cNvPr>
          <p:cNvSpPr txBox="1">
            <a:spLocks noChangeArrowheads="1"/>
          </p:cNvSpPr>
          <p:nvPr/>
        </p:nvSpPr>
        <p:spPr bwMode="auto">
          <a:xfrm>
            <a:off x="5712619" y="3213497"/>
            <a:ext cx="2026444"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350" dirty="0"/>
              <a:t>Safety and Security</a:t>
            </a:r>
          </a:p>
          <a:p>
            <a:pPr eaLnBrk="1" hangingPunct="1">
              <a:spcBef>
                <a:spcPct val="0"/>
              </a:spcBef>
              <a:buClrTx/>
              <a:buSzTx/>
              <a:buFontTx/>
              <a:buNone/>
            </a:pPr>
            <a:r>
              <a:rPr lang="en-US" altLang="en-US" sz="1200" dirty="0"/>
              <a:t>(emergencies, well-being, legal rights &amp; issues, guardianship options &amp; alternatives )</a:t>
            </a:r>
          </a:p>
        </p:txBody>
      </p:sp>
      <p:sp>
        <p:nvSpPr>
          <p:cNvPr id="66572" name="TextBox 15">
            <a:extLst>
              <a:ext uri="{FF2B5EF4-FFF2-40B4-BE49-F238E27FC236}">
                <a16:creationId xmlns:a16="http://schemas.microsoft.com/office/drawing/2014/main" id="{C46F9292-36ED-464D-8E00-BE6F376B6C95}"/>
              </a:ext>
            </a:extLst>
          </p:cNvPr>
          <p:cNvSpPr txBox="1">
            <a:spLocks noChangeArrowheads="1"/>
          </p:cNvSpPr>
          <p:nvPr/>
        </p:nvSpPr>
        <p:spPr bwMode="auto">
          <a:xfrm>
            <a:off x="5703094" y="4281488"/>
            <a:ext cx="21407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350" dirty="0"/>
              <a:t>Citizenship and Advocacy</a:t>
            </a:r>
          </a:p>
          <a:p>
            <a:pPr eaLnBrk="1" hangingPunct="1">
              <a:spcBef>
                <a:spcPct val="0"/>
              </a:spcBef>
              <a:buClrTx/>
              <a:buSzTx/>
              <a:buFontTx/>
              <a:buNone/>
            </a:pPr>
            <a:r>
              <a:rPr lang="en-US" altLang="en-US" sz="1200" dirty="0"/>
              <a:t>(valued roles, making choices, setting goals, responsibility, leadership, peer support)</a:t>
            </a:r>
          </a:p>
        </p:txBody>
      </p:sp>
      <p:pic>
        <p:nvPicPr>
          <p:cNvPr id="77836" name="Picture 16" descr="Image of person with hands up under an arc" title="Citizenship and Advocacy Image">
            <a:extLst>
              <a:ext uri="{FF2B5EF4-FFF2-40B4-BE49-F238E27FC236}">
                <a16:creationId xmlns:a16="http://schemas.microsoft.com/office/drawing/2014/main" id="{961D2A82-B231-44CC-AD8D-55FC000CF9F8}"/>
              </a:ext>
            </a:extLst>
          </p:cNvPr>
          <p:cNvPicPr>
            <a:picLocks noChangeAspect="1"/>
          </p:cNvPicPr>
          <p:nvPr/>
        </p:nvPicPr>
        <p:blipFill>
          <a:blip r:embed="rId7"/>
          <a:srcRect/>
          <a:stretch>
            <a:fillRect/>
          </a:stretch>
        </p:blipFill>
        <p:spPr bwMode="auto">
          <a:xfrm>
            <a:off x="4922044" y="435411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7" descr="Heart rate monitor on blue circle" title="Health Living Image">
            <a:extLst>
              <a:ext uri="{FF2B5EF4-FFF2-40B4-BE49-F238E27FC236}">
                <a16:creationId xmlns:a16="http://schemas.microsoft.com/office/drawing/2014/main" id="{875325FD-96E8-4ADB-A60E-454D9A90CF3F}"/>
              </a:ext>
            </a:extLst>
          </p:cNvPr>
          <p:cNvPicPr>
            <a:picLocks noChangeAspect="1" noChangeArrowheads="1"/>
          </p:cNvPicPr>
          <p:nvPr/>
        </p:nvPicPr>
        <p:blipFill>
          <a:blip r:embed="rId8"/>
          <a:srcRect/>
          <a:stretch>
            <a:fillRect/>
          </a:stretch>
        </p:blipFill>
        <p:spPr bwMode="auto">
          <a:xfrm>
            <a:off x="4914900" y="2306241"/>
            <a:ext cx="69294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CF73A39B-2553-4571-90F9-16D167424396}"/>
              </a:ext>
            </a:extLst>
          </p:cNvPr>
          <p:cNvSpPr>
            <a:spLocks noGrp="1"/>
          </p:cNvSpPr>
          <p:nvPr>
            <p:ph type="dt" sz="half" idx="10"/>
          </p:nvPr>
        </p:nvSpPr>
        <p:spPr/>
        <p:txBody>
          <a:bodyPr/>
          <a:lstStyle/>
          <a:p>
            <a:pPr>
              <a:defRPr/>
            </a:pPr>
            <a:endParaRPr lang="en-US" altLang="en-US"/>
          </a:p>
        </p:txBody>
      </p:sp>
      <p:sp>
        <p:nvSpPr>
          <p:cNvPr id="3" name="Slide Number Placeholder 2">
            <a:extLst>
              <a:ext uri="{FF2B5EF4-FFF2-40B4-BE49-F238E27FC236}">
                <a16:creationId xmlns:a16="http://schemas.microsoft.com/office/drawing/2014/main" id="{7DF74A33-D8E0-4409-AABD-6B389ABA2ECA}"/>
              </a:ext>
            </a:extLst>
          </p:cNvPr>
          <p:cNvSpPr>
            <a:spLocks noGrp="1"/>
          </p:cNvSpPr>
          <p:nvPr>
            <p:ph type="sldNum" sz="quarter" idx="12"/>
          </p:nvPr>
        </p:nvSpPr>
        <p:spPr/>
        <p:txBody>
          <a:bodyPr/>
          <a:lstStyle/>
          <a:p>
            <a:pPr>
              <a:defRPr/>
            </a:pPr>
            <a:fld id="{BCB1AAAE-5B38-7D4D-ABAE-D44E938543DE}" type="slidenum">
              <a:rPr lang="en-US" altLang="en-US" smtClean="0"/>
              <a:pPr>
                <a:defRPr/>
              </a:pPr>
              <a:t>35</a:t>
            </a:fld>
            <a:endParaRPr lang="en-US" altLang="en-US"/>
          </a:p>
        </p:txBody>
      </p:sp>
    </p:spTree>
    <p:extLst>
      <p:ext uri="{BB962C8B-B14F-4D97-AF65-F5344CB8AC3E}">
        <p14:creationId xmlns:p14="http://schemas.microsoft.com/office/powerpoint/2010/main" val="26931710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95275" y="1078706"/>
            <a:ext cx="8334375" cy="1485900"/>
          </a:xfrm>
        </p:spPr>
        <p:txBody>
          <a:bodyPr/>
          <a:lstStyle/>
          <a:p>
            <a:pPr algn="ctr"/>
            <a:r>
              <a:rPr lang="en-US" altLang="en-US" sz="4050" b="1" i="1" dirty="0">
                <a:solidFill>
                  <a:schemeClr val="tx1"/>
                </a:solidFill>
              </a:rPr>
              <a:t>The importance of having a </a:t>
            </a:r>
            <a:br>
              <a:rPr lang="en-US" altLang="en-US" sz="4050" b="1" i="1" dirty="0">
                <a:solidFill>
                  <a:schemeClr val="tx1"/>
                </a:solidFill>
              </a:rPr>
            </a:br>
            <a:r>
              <a:rPr lang="en-US" altLang="en-US" sz="4050" b="1" i="1" dirty="0">
                <a:solidFill>
                  <a:schemeClr val="tx1"/>
                </a:solidFill>
              </a:rPr>
              <a:t>vision of a good life</a:t>
            </a:r>
          </a:p>
        </p:txBody>
      </p:sp>
      <p:sp>
        <p:nvSpPr>
          <p:cNvPr id="73731" name="Text Placeholder 2"/>
          <p:cNvSpPr>
            <a:spLocks noGrp="1"/>
          </p:cNvSpPr>
          <p:nvPr>
            <p:ph type="body" sz="half" idx="2"/>
          </p:nvPr>
        </p:nvSpPr>
        <p:spPr>
          <a:xfrm>
            <a:off x="552450" y="1633776"/>
            <a:ext cx="8334375" cy="2543175"/>
          </a:xfrm>
        </p:spPr>
        <p:txBody>
          <a:bodyPr/>
          <a:lstStyle/>
          <a:p>
            <a:r>
              <a:rPr lang="en-US" altLang="en-US" sz="1650" dirty="0"/>
              <a:t>Having a vision sets the dream, the positive expectation for the future.</a:t>
            </a:r>
          </a:p>
          <a:p>
            <a:r>
              <a:rPr lang="en-US" altLang="en-US" sz="1650" dirty="0"/>
              <a:t>But without a vision, there is no expectation of what the future might look like.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11" b="20356"/>
          <a:stretch/>
        </p:blipFill>
        <p:spPr>
          <a:xfrm>
            <a:off x="2667000" y="3429000"/>
            <a:ext cx="3214688" cy="2537460"/>
          </a:xfrm>
          <a:prstGeom prst="rect">
            <a:avLst/>
          </a:prstGeom>
        </p:spPr>
      </p:pic>
      <p:sp>
        <p:nvSpPr>
          <p:cNvPr id="3" name="Date Placeholder 2">
            <a:extLst>
              <a:ext uri="{FF2B5EF4-FFF2-40B4-BE49-F238E27FC236}">
                <a16:creationId xmlns:a16="http://schemas.microsoft.com/office/drawing/2014/main" id="{298ACEC1-65D5-4C3F-A332-B0056616613A}"/>
              </a:ext>
            </a:extLst>
          </p:cNvPr>
          <p:cNvSpPr>
            <a:spLocks noGrp="1"/>
          </p:cNvSpPr>
          <p:nvPr>
            <p:ph type="dt" sz="half"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7A4067B1-B917-495D-8684-7A1DC3318A90}"/>
              </a:ext>
            </a:extLst>
          </p:cNvPr>
          <p:cNvSpPr>
            <a:spLocks noGrp="1"/>
          </p:cNvSpPr>
          <p:nvPr>
            <p:ph type="sldNum" sz="quarter" idx="12"/>
          </p:nvPr>
        </p:nvSpPr>
        <p:spPr/>
        <p:txBody>
          <a:bodyPr/>
          <a:lstStyle/>
          <a:p>
            <a:pPr>
              <a:defRPr/>
            </a:pPr>
            <a:fld id="{166951A2-153B-4011-8B7D-E78E342E0718}" type="slidenum">
              <a:rPr lang="en-US" altLang="en-US" smtClean="0"/>
              <a:pPr>
                <a:defRPr/>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853157" y="1419533"/>
            <a:ext cx="7349371"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b="1" i="1" dirty="0"/>
              <a:t>The most powerful force in changing transition outcomes for young people with significant disabilities is</a:t>
            </a:r>
            <a:r>
              <a:rPr lang="en-US" altLang="en-US" sz="2100" b="1" i="1" dirty="0"/>
              <a:t> </a:t>
            </a:r>
            <a:r>
              <a:rPr lang="en-US" altLang="en-US" sz="1800" dirty="0"/>
              <a:t>not ultimately found in the transition plans we craft, the educational services we offer, the instruction we provide, or the systems we build, but </a:t>
            </a:r>
            <a:r>
              <a:rPr lang="en-US" altLang="en-US" sz="2100" dirty="0"/>
              <a:t>rather </a:t>
            </a:r>
            <a:r>
              <a:rPr lang="en-US" altLang="en-US" sz="1800" b="1" i="1" dirty="0"/>
              <a:t>in the expectations and aspirations individual parents hold for their sons and daughters</a:t>
            </a:r>
            <a:r>
              <a:rPr lang="en-US" altLang="en-US" sz="1800" i="1" dirty="0"/>
              <a:t>.</a:t>
            </a:r>
            <a:r>
              <a:rPr lang="en-US" altLang="en-US" sz="1800" dirty="0"/>
              <a:t> All of these other efforts are no doubt essential, but absent families equipped with a clear and compelling vision for a “good life” after high school, we are missing something utterly essential. </a:t>
            </a:r>
          </a:p>
          <a:p>
            <a:pPr eaLnBrk="1" hangingPunct="1">
              <a:spcBef>
                <a:spcPct val="0"/>
              </a:spcBef>
              <a:buClrTx/>
              <a:buSzTx/>
              <a:buFontTx/>
              <a:buNone/>
            </a:pPr>
            <a:r>
              <a:rPr lang="en-US" altLang="en-US" sz="1800" dirty="0"/>
              <a:t>	</a:t>
            </a:r>
            <a:r>
              <a:rPr lang="en-US" altLang="en-US" sz="1200" dirty="0"/>
              <a:t>- Erik Carter</a:t>
            </a:r>
          </a:p>
          <a:p>
            <a:pPr eaLnBrk="1" hangingPunct="1">
              <a:spcBef>
                <a:spcPct val="0"/>
              </a:spcBef>
              <a:buClrTx/>
              <a:buSzTx/>
              <a:buFontTx/>
              <a:buNone/>
            </a:pPr>
            <a:r>
              <a:rPr lang="en-US" altLang="en-US" sz="1200" dirty="0"/>
              <a:t>	“What Matters Most:   Research on Elevating Parent Expectations” </a:t>
            </a:r>
          </a:p>
          <a:p>
            <a:pPr eaLnBrk="1" hangingPunct="1">
              <a:spcBef>
                <a:spcPct val="0"/>
              </a:spcBef>
              <a:buClrTx/>
              <a:buSzTx/>
              <a:buFontTx/>
              <a:buNone/>
            </a:pPr>
            <a:endParaRPr lang="en-US" altLang="en-US" sz="1350" dirty="0"/>
          </a:p>
          <a:p>
            <a:pPr eaLnBrk="1" hangingPunct="1">
              <a:spcBef>
                <a:spcPct val="0"/>
              </a:spcBef>
              <a:buClrTx/>
              <a:buSzTx/>
              <a:buFontTx/>
              <a:buNone/>
            </a:pPr>
            <a:endParaRPr lang="en-US" altLang="en-US" sz="1350" dirty="0"/>
          </a:p>
          <a:p>
            <a:pPr eaLnBrk="1" hangingPunct="1">
              <a:spcBef>
                <a:spcPct val="0"/>
              </a:spcBef>
              <a:buClrTx/>
              <a:buSzTx/>
              <a:buFontTx/>
              <a:buNone/>
            </a:pPr>
            <a:endParaRPr lang="en-US" altLang="en-US" sz="1350" dirty="0"/>
          </a:p>
          <a:p>
            <a:pPr eaLnBrk="1" hangingPunct="1">
              <a:spcBef>
                <a:spcPct val="0"/>
              </a:spcBef>
              <a:buClrTx/>
              <a:buSzTx/>
              <a:buFontTx/>
              <a:buNone/>
            </a:pPr>
            <a:endParaRPr lang="en-US" altLang="en-US" sz="1350" dirty="0"/>
          </a:p>
          <a:p>
            <a:pPr eaLnBrk="1" hangingPunct="1">
              <a:spcBef>
                <a:spcPct val="0"/>
              </a:spcBef>
              <a:buClrTx/>
              <a:buSzTx/>
              <a:buFontTx/>
              <a:buNone/>
            </a:pPr>
            <a:endParaRPr lang="en-US" altLang="en-US" sz="1800" dirty="0"/>
          </a:p>
          <a:p>
            <a:pPr eaLnBrk="1" hangingPunct="1">
              <a:spcBef>
                <a:spcPct val="0"/>
              </a:spcBef>
              <a:buClrTx/>
              <a:buSzTx/>
              <a:buFontTx/>
              <a:buNone/>
            </a:pPr>
            <a:endParaRPr lang="en-US" altLang="en-US" sz="1350" dirty="0"/>
          </a:p>
        </p:txBody>
      </p:sp>
      <p:sp>
        <p:nvSpPr>
          <p:cNvPr id="4" name="TextBox 3">
            <a:extLst>
              <a:ext uri="{FF2B5EF4-FFF2-40B4-BE49-F238E27FC236}">
                <a16:creationId xmlns:a16="http://schemas.microsoft.com/office/drawing/2014/main" id="{7179F158-33A6-4038-989B-BE9B6F70E691}"/>
              </a:ext>
            </a:extLst>
          </p:cNvPr>
          <p:cNvSpPr txBox="1"/>
          <p:nvPr/>
        </p:nvSpPr>
        <p:spPr>
          <a:xfrm>
            <a:off x="550888" y="5137172"/>
            <a:ext cx="9668656" cy="553998"/>
          </a:xfrm>
          <a:prstGeom prst="rect">
            <a:avLst/>
          </a:prstGeom>
          <a:noFill/>
        </p:spPr>
        <p:txBody>
          <a:bodyPr wrap="square" rtlCol="0">
            <a:spAutoFit/>
          </a:bodyPr>
          <a:lstStyle/>
          <a:p>
            <a:r>
              <a:rPr lang="en-US" sz="1500" dirty="0"/>
              <a:t>Link: </a:t>
            </a:r>
            <a:r>
              <a:rPr lang="en-US" altLang="en-US" sz="1500" dirty="0">
                <a:hlinkClick r:id="rId3"/>
              </a:rPr>
              <a:t>www.supportstofamilies.org/wp-content/uploads/</a:t>
            </a:r>
            <a:r>
              <a:rPr lang="en-US" altLang="en-US" sz="1500" b="1" dirty="0">
                <a:hlinkClick r:id="rId3"/>
              </a:rPr>
              <a:t>parent</a:t>
            </a:r>
            <a:r>
              <a:rPr lang="en-US" altLang="en-US" sz="1500" dirty="0">
                <a:hlinkClick r:id="rId3"/>
              </a:rPr>
              <a:t>-</a:t>
            </a:r>
            <a:r>
              <a:rPr lang="en-US" altLang="en-US" sz="1500" b="1" dirty="0">
                <a:hlinkClick r:id="rId3"/>
              </a:rPr>
              <a:t>expectations</a:t>
            </a:r>
            <a:r>
              <a:rPr lang="en-US" altLang="en-US" sz="1500" dirty="0">
                <a:hlinkClick r:id="rId3"/>
              </a:rPr>
              <a:t>_D21.pdf</a:t>
            </a:r>
            <a:endParaRPr lang="en-US" altLang="en-US" sz="1500" dirty="0"/>
          </a:p>
          <a:p>
            <a:endParaRPr lang="en-US" altLang="en-US" sz="1500" dirty="0"/>
          </a:p>
        </p:txBody>
      </p:sp>
      <p:sp>
        <p:nvSpPr>
          <p:cNvPr id="3" name="Date Placeholder 2">
            <a:extLst>
              <a:ext uri="{FF2B5EF4-FFF2-40B4-BE49-F238E27FC236}">
                <a16:creationId xmlns:a16="http://schemas.microsoft.com/office/drawing/2014/main" id="{5BCB1F41-2541-4C0A-A159-0A2F5FF9AEB9}"/>
              </a:ext>
            </a:extLst>
          </p:cNvPr>
          <p:cNvSpPr>
            <a:spLocks noGrp="1"/>
          </p:cNvSpPr>
          <p:nvPr>
            <p:ph type="dt" sz="half" idx="10"/>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24A4778-933E-4CF0-8BE9-21762BEB7253}"/>
              </a:ext>
            </a:extLst>
          </p:cNvPr>
          <p:cNvSpPr>
            <a:spLocks noGrp="1"/>
          </p:cNvSpPr>
          <p:nvPr>
            <p:ph type="sldNum" sz="quarter" idx="12"/>
          </p:nvPr>
        </p:nvSpPr>
        <p:spPr/>
        <p:txBody>
          <a:bodyPr/>
          <a:lstStyle/>
          <a:p>
            <a:pPr algn="ctr"/>
            <a:fld id="{9D710453-B075-45DB-8A7B-E3C399690A0E}" type="slidenum">
              <a:rPr lang="en-US" sz="1100" smtClean="0"/>
              <a:pPr algn="ctr"/>
              <a:t>37</a:t>
            </a:fld>
            <a:endParaRPr lang="en-US" sz="11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dirty="0"/>
              <a:t>How Can the </a:t>
            </a:r>
            <a:r>
              <a:rPr lang="en-US" sz="1500" dirty="0" err="1"/>
              <a:t>LifeCourse</a:t>
            </a:r>
            <a:r>
              <a:rPr lang="en-US" sz="1500" dirty="0"/>
              <a:t> Framework Help with Employment?</a:t>
            </a:r>
          </a:p>
        </p:txBody>
      </p:sp>
      <p:sp>
        <p:nvSpPr>
          <p:cNvPr id="3" name="Content Placeholder 2"/>
          <p:cNvSpPr>
            <a:spLocks noGrp="1"/>
          </p:cNvSpPr>
          <p:nvPr>
            <p:ph idx="1"/>
          </p:nvPr>
        </p:nvSpPr>
        <p:spPr/>
        <p:txBody>
          <a:bodyPr/>
          <a:lstStyle/>
          <a:p>
            <a:pPr>
              <a:lnSpc>
                <a:spcPct val="107000"/>
              </a:lnSpc>
              <a:spcBef>
                <a:spcPts val="0"/>
              </a:spcBef>
              <a:spcAft>
                <a:spcPts val="0"/>
              </a:spcAft>
            </a:pPr>
            <a:r>
              <a:rPr lang="en-US" sz="1800" dirty="0" err="1">
                <a:latin typeface="Calibri" panose="020F0502020204030204" pitchFamily="34" charset="0"/>
                <a:ea typeface="Calibri" panose="020F0502020204030204" pitchFamily="34" charset="0"/>
                <a:cs typeface="Times New Roman" panose="02020603050405020304" pitchFamily="18" charset="0"/>
              </a:rPr>
              <a:t>LifeCourse</a:t>
            </a:r>
            <a:r>
              <a:rPr lang="en-US" sz="1800" dirty="0">
                <a:latin typeface="Calibri" panose="020F0502020204030204" pitchFamily="34" charset="0"/>
                <a:ea typeface="Calibri" panose="020F0502020204030204" pitchFamily="34" charset="0"/>
                <a:cs typeface="Times New Roman" panose="02020603050405020304" pitchFamily="18" charset="0"/>
              </a:rPr>
              <a:t> can help us understand all the many benefits of working, beyond making money.</a:t>
            </a:r>
          </a:p>
          <a:p>
            <a:pPr>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err="1">
                <a:latin typeface="Calibri" panose="020F0502020204030204" pitchFamily="34" charset="0"/>
                <a:ea typeface="Calibri" panose="020F0502020204030204" pitchFamily="34" charset="0"/>
                <a:cs typeface="Times New Roman" panose="02020603050405020304" pitchFamily="18" charset="0"/>
              </a:rPr>
              <a:t>LifeCourse</a:t>
            </a:r>
            <a:r>
              <a:rPr lang="en-US" sz="1800" dirty="0">
                <a:latin typeface="Calibri" panose="020F0502020204030204" pitchFamily="34" charset="0"/>
                <a:ea typeface="Calibri" panose="020F0502020204030204" pitchFamily="34" charset="0"/>
                <a:cs typeface="Times New Roman" panose="02020603050405020304" pitchFamily="18" charset="0"/>
              </a:rPr>
              <a:t> can help us have high expectations and envision the kind of work that will be fulfilling and where we can make a difference.</a:t>
            </a:r>
          </a:p>
          <a:p>
            <a:pPr>
              <a:lnSpc>
                <a:spcPct val="107000"/>
              </a:lnSpc>
              <a:spcBef>
                <a:spcPts val="0"/>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err="1">
                <a:latin typeface="Calibri" panose="020F0502020204030204" pitchFamily="34" charset="0"/>
                <a:ea typeface="Calibri" panose="020F0502020204030204" pitchFamily="34" charset="0"/>
                <a:cs typeface="Times New Roman" panose="02020603050405020304" pitchFamily="18" charset="0"/>
              </a:rPr>
              <a:t>LifeCourse</a:t>
            </a:r>
            <a:r>
              <a:rPr lang="en-US" sz="1800" dirty="0">
                <a:latin typeface="Calibri" panose="020F0502020204030204" pitchFamily="34" charset="0"/>
                <a:ea typeface="Calibri" panose="020F0502020204030204" pitchFamily="34" charset="0"/>
                <a:cs typeface="Times New Roman" panose="02020603050405020304" pitchFamily="18" charset="0"/>
              </a:rPr>
              <a:t> focuses on the day-to-day experiences, relationships, supports, and resources that will keep us moving toward our vision.</a:t>
            </a:r>
          </a:p>
          <a:p>
            <a:endParaRPr lang="en-US" dirty="0"/>
          </a:p>
        </p:txBody>
      </p:sp>
      <p:sp>
        <p:nvSpPr>
          <p:cNvPr id="4" name="Date Placeholder 3"/>
          <p:cNvSpPr>
            <a:spLocks noGrp="1"/>
          </p:cNvSpPr>
          <p:nvPr>
            <p:ph type="dt" sz="half" idx="10"/>
          </p:nvPr>
        </p:nvSpPr>
        <p:spPr/>
        <p:txBody>
          <a:bodyPr/>
          <a:lstStyle/>
          <a:p>
            <a:pPr>
              <a:defRPr/>
            </a:pPr>
            <a:fld id="{9EEA91B0-4AF5-4C45-9CC7-62AE7A99482D}" type="datetime1">
              <a:rPr lang="en-US" altLang="en-US" smtClean="0"/>
              <a:t>9/16/20</a:t>
            </a:fld>
            <a:endParaRPr lang="en-US" altLang="en-US"/>
          </a:p>
        </p:txBody>
      </p:sp>
      <p:sp>
        <p:nvSpPr>
          <p:cNvPr id="5" name="Slide Number Placeholder 4"/>
          <p:cNvSpPr>
            <a:spLocks noGrp="1"/>
          </p:cNvSpPr>
          <p:nvPr>
            <p:ph type="sldNum" sz="quarter" idx="12"/>
          </p:nvPr>
        </p:nvSpPr>
        <p:spPr/>
        <p:txBody>
          <a:bodyPr/>
          <a:lstStyle/>
          <a:p>
            <a:pPr>
              <a:defRPr/>
            </a:pPr>
            <a:fld id="{BCB1AAAE-5B38-7D4D-ABAE-D44E938543DE}" type="slidenum">
              <a:rPr lang="en-US" altLang="en-US" smtClean="0"/>
              <a:pPr>
                <a:defRPr/>
              </a:pPr>
              <a:t>38</a:t>
            </a:fld>
            <a:endParaRPr lang="en-US" altLang="en-US"/>
          </a:p>
        </p:txBody>
      </p:sp>
      <p:pic>
        <p:nvPicPr>
          <p:cNvPr id="6" name="Content Placeholder 3"/>
          <p:cNvPicPr>
            <a:picLocks noChangeAspect="1"/>
          </p:cNvPicPr>
          <p:nvPr/>
        </p:nvPicPr>
        <p:blipFill>
          <a:blip r:embed="rId3"/>
          <a:stretch>
            <a:fillRect/>
          </a:stretch>
        </p:blipFill>
        <p:spPr>
          <a:xfrm>
            <a:off x="3023419" y="4338955"/>
            <a:ext cx="2617839" cy="955234"/>
          </a:xfrm>
          <a:prstGeom prst="rect">
            <a:avLst/>
          </a:prstGeom>
        </p:spPr>
      </p:pic>
    </p:spTree>
    <p:extLst>
      <p:ext uri="{BB962C8B-B14F-4D97-AF65-F5344CB8AC3E}">
        <p14:creationId xmlns:p14="http://schemas.microsoft.com/office/powerpoint/2010/main" val="3129466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2">
            <a:extLst>
              <a:ext uri="{FF2B5EF4-FFF2-40B4-BE49-F238E27FC236}">
                <a16:creationId xmlns:a16="http://schemas.microsoft.com/office/drawing/2014/main" id="{1284FBB2-0213-4079-BD94-03A0E72796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sz="1500">
                <a:solidFill>
                  <a:schemeClr val="tx1"/>
                </a:solidFill>
                <a:latin typeface="Century Gothic" panose="020B0502020202020204" pitchFamily="34" charset="0"/>
              </a:defRPr>
            </a:lvl1pPr>
            <a:lvl2pPr marL="557213" indent="-214313">
              <a:spcBef>
                <a:spcPts val="75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857250" indent="-171450">
              <a:spcBef>
                <a:spcPts val="750"/>
              </a:spcBef>
              <a:buClr>
                <a:schemeClr val="accent1"/>
              </a:buClr>
              <a:buSzPct val="80000"/>
              <a:buFont typeface="Wingdings 3" panose="05040102010807070707" pitchFamily="18" charset="2"/>
              <a:buChar char=""/>
              <a:defRPr sz="1200">
                <a:solidFill>
                  <a:schemeClr val="tx1"/>
                </a:solidFill>
                <a:latin typeface="Century Gothic" panose="020B0502020202020204" pitchFamily="34" charset="0"/>
              </a:defRPr>
            </a:lvl3pPr>
            <a:lvl4pPr marL="1200150" indent="-171450">
              <a:spcBef>
                <a:spcPts val="750"/>
              </a:spcBef>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4pPr>
            <a:lvl5pPr marL="1543050" indent="-171450">
              <a:spcBef>
                <a:spcPts val="750"/>
              </a:spcBef>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9pPr>
          </a:lstStyle>
          <a:p>
            <a:pPr>
              <a:spcBef>
                <a:spcPct val="0"/>
              </a:spcBef>
              <a:buClrTx/>
              <a:buSzTx/>
              <a:buFontTx/>
              <a:buNone/>
            </a:pPr>
            <a:fld id="{C61B56B7-670C-4DFD-B2E9-B0548F000D36}" type="slidenum">
              <a:rPr lang="en-US" altLang="en-US" sz="2100">
                <a:solidFill>
                  <a:srgbClr val="FFFFFF"/>
                </a:solidFill>
              </a:rPr>
              <a:pPr>
                <a:spcBef>
                  <a:spcPct val="0"/>
                </a:spcBef>
                <a:buClrTx/>
                <a:buSzTx/>
                <a:buFontTx/>
                <a:buNone/>
              </a:pPr>
              <a:t>39</a:t>
            </a:fld>
            <a:endParaRPr lang="en-US" altLang="en-US" sz="2100">
              <a:solidFill>
                <a:srgbClr val="FFFFFF"/>
              </a:solidFill>
            </a:endParaRPr>
          </a:p>
        </p:txBody>
      </p:sp>
      <p:sp>
        <p:nvSpPr>
          <p:cNvPr id="96259" name="Rectangle 4">
            <a:extLst>
              <a:ext uri="{FF2B5EF4-FFF2-40B4-BE49-F238E27FC236}">
                <a16:creationId xmlns:a16="http://schemas.microsoft.com/office/drawing/2014/main" id="{0751FF64-537E-4715-8FD8-7821FFC8A7E0}"/>
              </a:ext>
            </a:extLst>
          </p:cNvPr>
          <p:cNvSpPr>
            <a:spLocks noChangeArrowheads="1"/>
          </p:cNvSpPr>
          <p:nvPr/>
        </p:nvSpPr>
        <p:spPr bwMode="auto">
          <a:xfrm>
            <a:off x="4206479" y="2999185"/>
            <a:ext cx="4987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800">
                <a:hlinkClick r:id="rId3"/>
              </a:rPr>
              <a:t>https://www.lifecoursetools.com/planning/</a:t>
            </a:r>
            <a:endParaRPr lang="en-US" altLang="en-US" sz="1800"/>
          </a:p>
          <a:p>
            <a:pPr eaLnBrk="1" hangingPunct="1">
              <a:spcBef>
                <a:spcPct val="0"/>
              </a:spcBef>
              <a:buClrTx/>
              <a:buSzTx/>
              <a:buFontTx/>
              <a:buNone/>
            </a:pPr>
            <a:endParaRPr lang="en-US" altLang="en-US" sz="1800"/>
          </a:p>
        </p:txBody>
      </p:sp>
      <p:pic>
        <p:nvPicPr>
          <p:cNvPr id="96260" name="Picture 2">
            <a:extLst>
              <a:ext uri="{FF2B5EF4-FFF2-40B4-BE49-F238E27FC236}">
                <a16:creationId xmlns:a16="http://schemas.microsoft.com/office/drawing/2014/main" id="{468B6D35-D775-4C68-841F-5333C0E701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04912"/>
            <a:ext cx="349292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8AA63B7D-0D74-4D91-AEE9-1E5D303ECFD4}"/>
              </a:ext>
            </a:extLst>
          </p:cNvPr>
          <p:cNvSpPr>
            <a:spLocks noGrp="1"/>
          </p:cNvSpPr>
          <p:nvPr>
            <p:ph type="title"/>
          </p:nvPr>
        </p:nvSpPr>
        <p:spPr>
          <a:xfrm>
            <a:off x="457200" y="304800"/>
            <a:ext cx="5410200" cy="454026"/>
          </a:xfrm>
        </p:spPr>
        <p:txBody>
          <a:bodyPr/>
          <a:lstStyle/>
          <a:p>
            <a:r>
              <a:rPr lang="en-US" altLang="en-US" sz="2600" dirty="0"/>
              <a:t>The “Blue Book”- Great Resource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BDA5-B52B-4BF9-B56B-3B73DEE73E4E}"/>
              </a:ext>
            </a:extLst>
          </p:cNvPr>
          <p:cNvSpPr>
            <a:spLocks noGrp="1"/>
          </p:cNvSpPr>
          <p:nvPr>
            <p:ph type="title"/>
          </p:nvPr>
        </p:nvSpPr>
        <p:spPr/>
        <p:txBody>
          <a:bodyPr/>
          <a:lstStyle/>
          <a:p>
            <a:r>
              <a:rPr lang="en-US" sz="2400" dirty="0"/>
              <a:t>Act 36 of 2018 - Employment First Act</a:t>
            </a:r>
          </a:p>
        </p:txBody>
      </p:sp>
      <p:sp>
        <p:nvSpPr>
          <p:cNvPr id="3" name="Text Placeholder 2">
            <a:extLst>
              <a:ext uri="{FF2B5EF4-FFF2-40B4-BE49-F238E27FC236}">
                <a16:creationId xmlns:a16="http://schemas.microsoft.com/office/drawing/2014/main" id="{1382B748-9DAB-4D8E-AAB7-C1EDAE8F8D6D}"/>
              </a:ext>
            </a:extLst>
          </p:cNvPr>
          <p:cNvSpPr>
            <a:spLocks noGrp="1"/>
          </p:cNvSpPr>
          <p:nvPr>
            <p:ph type="body" sz="quarter" idx="13"/>
          </p:nvPr>
        </p:nvSpPr>
        <p:spPr/>
        <p:txBody>
          <a:bodyPr/>
          <a:lstStyle/>
          <a:p>
            <a:pPr marL="0" indent="0">
              <a:buNone/>
            </a:pPr>
            <a:endParaRPr lang="en-US" sz="1950" b="1" dirty="0"/>
          </a:p>
          <a:p>
            <a:pPr>
              <a:spcBef>
                <a:spcPts val="0"/>
              </a:spcBef>
              <a:buNone/>
            </a:pPr>
            <a:r>
              <a:rPr lang="en-US" sz="2700" dirty="0"/>
              <a:t>Employment First Act, signed June 19, 2018 </a:t>
            </a:r>
          </a:p>
          <a:p>
            <a:pPr>
              <a:spcBef>
                <a:spcPts val="0"/>
              </a:spcBef>
            </a:pPr>
            <a:endParaRPr lang="en-US" sz="2700" dirty="0"/>
          </a:p>
          <a:p>
            <a:r>
              <a:rPr lang="en-US" sz="2700" dirty="0"/>
              <a:t>Governor's Cabinet for People with Disabilities</a:t>
            </a:r>
          </a:p>
          <a:p>
            <a:pPr marL="0" indent="0">
              <a:buNone/>
            </a:pPr>
            <a:r>
              <a:rPr lang="en-US" sz="2700" dirty="0"/>
              <a:t>  </a:t>
            </a:r>
          </a:p>
          <a:p>
            <a:r>
              <a:rPr lang="en-US" sz="2700" dirty="0"/>
              <a:t>Employment First Oversight Commission </a:t>
            </a:r>
          </a:p>
          <a:p>
            <a:pPr marL="0" indent="0">
              <a:buNone/>
            </a:pPr>
            <a:endParaRPr lang="en-US" sz="2700" dirty="0"/>
          </a:p>
        </p:txBody>
      </p:sp>
      <p:sp>
        <p:nvSpPr>
          <p:cNvPr id="4" name="Slide Number Placeholder 3">
            <a:extLst>
              <a:ext uri="{FF2B5EF4-FFF2-40B4-BE49-F238E27FC236}">
                <a16:creationId xmlns:a16="http://schemas.microsoft.com/office/drawing/2014/main" id="{F9586F91-C91F-49AB-B01A-C4E04EDF52B6}"/>
              </a:ext>
            </a:extLst>
          </p:cNvPr>
          <p:cNvSpPr>
            <a:spLocks noGrp="1"/>
          </p:cNvSpPr>
          <p:nvPr>
            <p:ph type="sldNum" sz="quarter" idx="14"/>
          </p:nvPr>
        </p:nvSpPr>
        <p:spPr>
          <a:xfrm>
            <a:off x="10260795" y="6087071"/>
            <a:ext cx="1288143" cy="364629"/>
          </a:xfrm>
          <a:prstGeom prst="rect">
            <a:avLst/>
          </a:prstGeom>
        </p:spPr>
        <p:txBody>
          <a:bodyPr vert="horz" wrap="square" lIns="96121" tIns="48064" rIns="96121" bIns="48064" numCol="1" anchor="ctr" anchorCtr="0" compatLnSpc="1">
            <a:prstTxWarp prst="textNoShape">
              <a:avLst/>
            </a:prstTxWarp>
          </a:bodyPr>
          <a:lstStyle>
            <a:defPPr>
              <a:defRPr lang="en-US"/>
            </a:defPPr>
            <a:lvl1pPr marL="0" algn="ctr" defTabSz="914400" rtl="0" eaLnBrk="1" latinLnBrk="0" hangingPunct="1">
              <a:defRPr sz="1125" kern="1200">
                <a:solidFill>
                  <a:srgbClr val="000000"/>
                </a:solidFill>
                <a:latin typeface="Tahoma" panose="020B0604030504040204" pitchFamily="34" charset="0"/>
                <a:ea typeface="ＭＳ Ｐゴシック" panose="020B0600070205080204" pitchFamily="34" charset="-128"/>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AAEADF4-972E-4108-9309-B418CCE5BB15}" type="slidenum">
              <a:rPr lang="en-US" altLang="en-US" smtClean="0"/>
              <a:pPr>
                <a:defRPr/>
              </a:pPr>
              <a:t>4</a:t>
            </a:fld>
            <a:endParaRPr lang="en-US" altLang="en-US"/>
          </a:p>
        </p:txBody>
      </p:sp>
    </p:spTree>
    <p:extLst>
      <p:ext uri="{BB962C8B-B14F-4D97-AF65-F5344CB8AC3E}">
        <p14:creationId xmlns:p14="http://schemas.microsoft.com/office/powerpoint/2010/main" val="2041525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BF437AE7-3DDF-458E-A867-225365E450BE}"/>
              </a:ext>
            </a:extLst>
          </p:cNvPr>
          <p:cNvSpPr>
            <a:spLocks noGrp="1"/>
          </p:cNvSpPr>
          <p:nvPr>
            <p:ph type="title"/>
          </p:nvPr>
        </p:nvSpPr>
        <p:spPr/>
        <p:txBody>
          <a:bodyPr/>
          <a:lstStyle/>
          <a:p>
            <a:r>
              <a:rPr lang="en-US" altLang="en-US" dirty="0"/>
              <a:t>Questions to Consider</a:t>
            </a:r>
          </a:p>
        </p:txBody>
      </p:sp>
      <p:pic>
        <p:nvPicPr>
          <p:cNvPr id="97283" name="Content Placeholder 4">
            <a:extLst>
              <a:ext uri="{FF2B5EF4-FFF2-40B4-BE49-F238E27FC236}">
                <a16:creationId xmlns:a16="http://schemas.microsoft.com/office/drawing/2014/main" id="{7211800A-C780-42FC-B9DE-89CE5AEBDA5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3399" y="1524000"/>
            <a:ext cx="8458201" cy="4114800"/>
          </a:xfrm>
        </p:spPr>
      </p:pic>
      <p:sp>
        <p:nvSpPr>
          <p:cNvPr id="97284" name="Slide Number Placeholder 3">
            <a:extLst>
              <a:ext uri="{FF2B5EF4-FFF2-40B4-BE49-F238E27FC236}">
                <a16:creationId xmlns:a16="http://schemas.microsoft.com/office/drawing/2014/main" id="{B65A3842-2FCB-4C6A-A063-DEAEF4BF27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sz="1500">
                <a:solidFill>
                  <a:schemeClr val="tx1"/>
                </a:solidFill>
                <a:latin typeface="Century Gothic" panose="020B0502020202020204" pitchFamily="34" charset="0"/>
              </a:defRPr>
            </a:lvl1pPr>
            <a:lvl2pPr marL="557213" indent="-214313">
              <a:spcBef>
                <a:spcPts val="75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857250" indent="-171450">
              <a:spcBef>
                <a:spcPts val="750"/>
              </a:spcBef>
              <a:buClr>
                <a:schemeClr val="accent1"/>
              </a:buClr>
              <a:buSzPct val="80000"/>
              <a:buFont typeface="Wingdings 3" panose="05040102010807070707" pitchFamily="18" charset="2"/>
              <a:buChar char=""/>
              <a:defRPr sz="1200">
                <a:solidFill>
                  <a:schemeClr val="tx1"/>
                </a:solidFill>
                <a:latin typeface="Century Gothic" panose="020B0502020202020204" pitchFamily="34" charset="0"/>
              </a:defRPr>
            </a:lvl3pPr>
            <a:lvl4pPr marL="1200150" indent="-171450">
              <a:spcBef>
                <a:spcPts val="750"/>
              </a:spcBef>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4pPr>
            <a:lvl5pPr marL="1543050" indent="-171450">
              <a:spcBef>
                <a:spcPts val="750"/>
              </a:spcBef>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9pPr>
          </a:lstStyle>
          <a:p>
            <a:pPr>
              <a:spcBef>
                <a:spcPct val="0"/>
              </a:spcBef>
              <a:buClrTx/>
              <a:buSzTx/>
              <a:buFontTx/>
              <a:buNone/>
            </a:pPr>
            <a:fld id="{6CF7FD43-6468-40E1-9814-7103AD119A98}" type="slidenum">
              <a:rPr lang="en-US" altLang="en-US" sz="2100">
                <a:solidFill>
                  <a:srgbClr val="FFFFFF"/>
                </a:solidFill>
              </a:rPr>
              <a:pPr>
                <a:spcBef>
                  <a:spcPct val="0"/>
                </a:spcBef>
                <a:buClrTx/>
                <a:buSzTx/>
                <a:buFontTx/>
                <a:buNone/>
              </a:pPr>
              <a:t>40</a:t>
            </a:fld>
            <a:endParaRPr lang="en-US" altLang="en-US" sz="21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4184CD23-9A45-44EF-A5E8-C1CB3D0CF26D}"/>
              </a:ext>
            </a:extLst>
          </p:cNvPr>
          <p:cNvSpPr>
            <a:spLocks noGrp="1"/>
          </p:cNvSpPr>
          <p:nvPr>
            <p:ph type="title"/>
          </p:nvPr>
        </p:nvSpPr>
        <p:spPr/>
        <p:txBody>
          <a:bodyPr/>
          <a:lstStyle/>
          <a:p>
            <a:r>
              <a:rPr lang="en-US" altLang="en-US" dirty="0"/>
              <a:t>Questions to Consider</a:t>
            </a:r>
          </a:p>
        </p:txBody>
      </p:sp>
      <p:pic>
        <p:nvPicPr>
          <p:cNvPr id="98307" name="Content Placeholder 4">
            <a:extLst>
              <a:ext uri="{FF2B5EF4-FFF2-40B4-BE49-F238E27FC236}">
                <a16:creationId xmlns:a16="http://schemas.microsoft.com/office/drawing/2014/main" id="{44ED187E-5A6C-48A1-8D5D-C2B4BB1C481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43000"/>
            <a:ext cx="8382000" cy="4631531"/>
          </a:xfrm>
        </p:spPr>
      </p:pic>
      <p:sp>
        <p:nvSpPr>
          <p:cNvPr id="98308" name="Slide Number Placeholder 3">
            <a:extLst>
              <a:ext uri="{FF2B5EF4-FFF2-40B4-BE49-F238E27FC236}">
                <a16:creationId xmlns:a16="http://schemas.microsoft.com/office/drawing/2014/main" id="{D95032A4-50B2-41A1-8C88-461D57EBFF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sz="1500">
                <a:solidFill>
                  <a:schemeClr val="tx1"/>
                </a:solidFill>
                <a:latin typeface="Century Gothic" panose="020B0502020202020204" pitchFamily="34" charset="0"/>
              </a:defRPr>
            </a:lvl1pPr>
            <a:lvl2pPr marL="557213" indent="-214313">
              <a:spcBef>
                <a:spcPts val="75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defRPr>
            </a:lvl2pPr>
            <a:lvl3pPr marL="857250" indent="-171450">
              <a:spcBef>
                <a:spcPts val="750"/>
              </a:spcBef>
              <a:buClr>
                <a:schemeClr val="accent1"/>
              </a:buClr>
              <a:buSzPct val="80000"/>
              <a:buFont typeface="Wingdings 3" panose="05040102010807070707" pitchFamily="18" charset="2"/>
              <a:buChar char=""/>
              <a:defRPr sz="1200">
                <a:solidFill>
                  <a:schemeClr val="tx1"/>
                </a:solidFill>
                <a:latin typeface="Century Gothic" panose="020B0502020202020204" pitchFamily="34" charset="0"/>
              </a:defRPr>
            </a:lvl3pPr>
            <a:lvl4pPr marL="1200150" indent="-171450">
              <a:spcBef>
                <a:spcPts val="750"/>
              </a:spcBef>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4pPr>
            <a:lvl5pPr marL="1543050" indent="-171450">
              <a:spcBef>
                <a:spcPts val="750"/>
              </a:spcBef>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1050">
                <a:solidFill>
                  <a:schemeClr val="tx1"/>
                </a:solidFill>
                <a:latin typeface="Century Gothic" panose="020B0502020202020204" pitchFamily="34" charset="0"/>
              </a:defRPr>
            </a:lvl9pPr>
          </a:lstStyle>
          <a:p>
            <a:pPr>
              <a:spcBef>
                <a:spcPct val="0"/>
              </a:spcBef>
              <a:buClrTx/>
              <a:buSzTx/>
              <a:buFontTx/>
              <a:buNone/>
            </a:pPr>
            <a:fld id="{EB9C20D2-62E5-499F-80AA-0EE88D32851C}" type="slidenum">
              <a:rPr lang="en-US" altLang="en-US" sz="2100">
                <a:solidFill>
                  <a:srgbClr val="FFFFFF"/>
                </a:solidFill>
              </a:rPr>
              <a:pPr>
                <a:spcBef>
                  <a:spcPct val="0"/>
                </a:spcBef>
                <a:buClrTx/>
                <a:buSzTx/>
                <a:buFontTx/>
                <a:buNone/>
              </a:pPr>
              <a:t>41</a:t>
            </a:fld>
            <a:endParaRPr lang="en-US" altLang="en-US" sz="21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A3F044-C697-4B5E-AF9F-35770B569A7D}" type="datetime1">
              <a:rPr lang="en-US" smtClean="0"/>
              <a:t>9/16/20</a:t>
            </a:fld>
            <a:endParaRPr lang="en-US" dirty="0"/>
          </a:p>
        </p:txBody>
      </p:sp>
      <p:sp>
        <p:nvSpPr>
          <p:cNvPr id="3" name="Slide Number Placeholder 2"/>
          <p:cNvSpPr>
            <a:spLocks noGrp="1"/>
          </p:cNvSpPr>
          <p:nvPr>
            <p:ph type="sldNum" sz="quarter" idx="11"/>
          </p:nvPr>
        </p:nvSpPr>
        <p:spPr>
          <a:xfrm>
            <a:off x="10260795" y="6087071"/>
            <a:ext cx="1288143" cy="364629"/>
          </a:xfrm>
          <a:prstGeom prst="rect">
            <a:avLst/>
          </a:prstGeom>
        </p:spPr>
        <p:txBody>
          <a:bodyPr vert="horz" wrap="square" lIns="96121" tIns="48064" rIns="96121" bIns="48064" numCol="1" anchor="ctr" anchorCtr="0" compatLnSpc="1">
            <a:prstTxWarp prst="textNoShape">
              <a:avLst/>
            </a:prstTxWarp>
          </a:bodyPr>
          <a:lstStyle>
            <a:defPPr>
              <a:defRPr lang="en-US"/>
            </a:defPPr>
            <a:lvl1pPr marL="0" algn="ctr" defTabSz="914400" rtl="0" eaLnBrk="1" latinLnBrk="0" hangingPunct="1">
              <a:defRPr sz="1125" kern="1200">
                <a:solidFill>
                  <a:srgbClr val="000000"/>
                </a:solidFill>
                <a:latin typeface="Tahoma" panose="020B0604030504040204" pitchFamily="34" charset="0"/>
                <a:ea typeface="ＭＳ Ｐゴシック" panose="020B0600070205080204" pitchFamily="34" charset="-128"/>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0158BE1-37D9-4D6B-A4E7-0846FD0FA93B}" type="slidenum">
              <a:rPr lang="en-US" altLang="en-US" smtClean="0"/>
              <a:pPr>
                <a:defRPr/>
              </a:pPr>
              <a:t>42</a:t>
            </a:fld>
            <a:endParaRPr lang="en-US" altLang="en-US"/>
          </a:p>
        </p:txBody>
      </p:sp>
      <p:pic>
        <p:nvPicPr>
          <p:cNvPr id="4" name="Picture 3"/>
          <p:cNvPicPr>
            <a:picLocks noChangeAspect="1"/>
          </p:cNvPicPr>
          <p:nvPr/>
        </p:nvPicPr>
        <p:blipFill>
          <a:blip r:embed="rId3"/>
          <a:stretch>
            <a:fillRect/>
          </a:stretch>
        </p:blipFill>
        <p:spPr>
          <a:xfrm>
            <a:off x="1017640" y="1714500"/>
            <a:ext cx="6677957" cy="3429000"/>
          </a:xfrm>
          <a:prstGeom prst="rect">
            <a:avLst/>
          </a:prstGeom>
        </p:spPr>
      </p:pic>
      <p:sp>
        <p:nvSpPr>
          <p:cNvPr id="5" name="TextBox 4"/>
          <p:cNvSpPr txBox="1"/>
          <p:nvPr/>
        </p:nvSpPr>
        <p:spPr>
          <a:xfrm>
            <a:off x="516194" y="1089198"/>
            <a:ext cx="4682613" cy="369332"/>
          </a:xfrm>
          <a:prstGeom prst="rect">
            <a:avLst/>
          </a:prstGeom>
          <a:noFill/>
        </p:spPr>
        <p:txBody>
          <a:bodyPr wrap="square" rtlCol="0">
            <a:spAutoFit/>
          </a:bodyPr>
          <a:lstStyle/>
          <a:p>
            <a:r>
              <a:rPr lang="en-US" dirty="0">
                <a:solidFill>
                  <a:schemeClr val="bg1"/>
                </a:solidFill>
                <a:latin typeface="+mj-lt"/>
              </a:rPr>
              <a:t>Trajectory – What is Your Vision? </a:t>
            </a:r>
          </a:p>
        </p:txBody>
      </p:sp>
    </p:spTree>
    <p:extLst>
      <p:ext uri="{BB962C8B-B14F-4D97-AF65-F5344CB8AC3E}">
        <p14:creationId xmlns:p14="http://schemas.microsoft.com/office/powerpoint/2010/main" val="2785906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BA3F044-C697-4B5E-AF9F-35770B569A7D}" type="datetime1">
              <a:rPr lang="en-US" smtClean="0"/>
              <a:t>9/16/20</a:t>
            </a:fld>
            <a:endParaRPr lang="en-US" dirty="0"/>
          </a:p>
        </p:txBody>
      </p:sp>
      <p:sp>
        <p:nvSpPr>
          <p:cNvPr id="3" name="Slide Number Placeholder 2"/>
          <p:cNvSpPr>
            <a:spLocks noGrp="1"/>
          </p:cNvSpPr>
          <p:nvPr>
            <p:ph type="sldNum" sz="quarter" idx="11"/>
          </p:nvPr>
        </p:nvSpPr>
        <p:spPr>
          <a:xfrm>
            <a:off x="10260795" y="6087071"/>
            <a:ext cx="1288143" cy="364629"/>
          </a:xfrm>
          <a:prstGeom prst="rect">
            <a:avLst/>
          </a:prstGeom>
        </p:spPr>
        <p:txBody>
          <a:bodyPr vert="horz" wrap="square" lIns="96121" tIns="48064" rIns="96121" bIns="48064" numCol="1" anchor="ctr" anchorCtr="0" compatLnSpc="1">
            <a:prstTxWarp prst="textNoShape">
              <a:avLst/>
            </a:prstTxWarp>
          </a:bodyPr>
          <a:lstStyle>
            <a:defPPr>
              <a:defRPr lang="en-US"/>
            </a:defPPr>
            <a:lvl1pPr marL="0" algn="ctr" defTabSz="914400" rtl="0" eaLnBrk="1" latinLnBrk="0" hangingPunct="1">
              <a:defRPr sz="1125" kern="1200">
                <a:solidFill>
                  <a:srgbClr val="000000"/>
                </a:solidFill>
                <a:latin typeface="Tahoma" panose="020B0604030504040204" pitchFamily="34" charset="0"/>
                <a:ea typeface="ＭＳ Ｐゴシック" panose="020B0600070205080204" pitchFamily="34" charset="-128"/>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0158BE1-37D9-4D6B-A4E7-0846FD0FA93B}" type="slidenum">
              <a:rPr lang="en-US" altLang="en-US" smtClean="0"/>
              <a:pPr>
                <a:defRPr/>
              </a:pPr>
              <a:t>43</a:t>
            </a:fld>
            <a:endParaRPr lang="en-US" altLang="en-US"/>
          </a:p>
        </p:txBody>
      </p:sp>
      <p:sp>
        <p:nvSpPr>
          <p:cNvPr id="6" name="TextBox 5"/>
          <p:cNvSpPr txBox="1"/>
          <p:nvPr/>
        </p:nvSpPr>
        <p:spPr>
          <a:xfrm>
            <a:off x="390833" y="1107973"/>
            <a:ext cx="5405284" cy="369332"/>
          </a:xfrm>
          <a:prstGeom prst="rect">
            <a:avLst/>
          </a:prstGeom>
          <a:noFill/>
        </p:spPr>
        <p:txBody>
          <a:bodyPr wrap="square" rtlCol="0">
            <a:spAutoFit/>
          </a:bodyPr>
          <a:lstStyle/>
          <a:p>
            <a:r>
              <a:rPr lang="en-US" dirty="0">
                <a:solidFill>
                  <a:schemeClr val="bg1"/>
                </a:solidFill>
                <a:latin typeface="+mj-lt"/>
              </a:rPr>
              <a:t>Integrated Services and Supports for a Good Life</a:t>
            </a:r>
          </a:p>
        </p:txBody>
      </p:sp>
      <p:pic>
        <p:nvPicPr>
          <p:cNvPr id="8" name="Picture 7"/>
          <p:cNvPicPr>
            <a:picLocks noChangeAspect="1"/>
          </p:cNvPicPr>
          <p:nvPr/>
        </p:nvPicPr>
        <p:blipFill>
          <a:blip r:embed="rId3"/>
          <a:stretch>
            <a:fillRect/>
          </a:stretch>
        </p:blipFill>
        <p:spPr>
          <a:xfrm>
            <a:off x="1327355" y="1107973"/>
            <a:ext cx="5911645" cy="4759427"/>
          </a:xfrm>
          <a:prstGeom prst="rect">
            <a:avLst/>
          </a:prstGeom>
        </p:spPr>
      </p:pic>
    </p:spTree>
    <p:extLst>
      <p:ext uri="{BB962C8B-B14F-4D97-AF65-F5344CB8AC3E}">
        <p14:creationId xmlns:p14="http://schemas.microsoft.com/office/powerpoint/2010/main" val="834047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Services and Supports Star</a:t>
            </a:r>
          </a:p>
        </p:txBody>
      </p:sp>
      <p:sp>
        <p:nvSpPr>
          <p:cNvPr id="4" name="Date Placeholder 3"/>
          <p:cNvSpPr>
            <a:spLocks noGrp="1"/>
          </p:cNvSpPr>
          <p:nvPr>
            <p:ph type="dt" sz="half" idx="10"/>
          </p:nvPr>
        </p:nvSpPr>
        <p:spPr/>
        <p:txBody>
          <a:bodyPr/>
          <a:lstStyle/>
          <a:p>
            <a:pPr>
              <a:defRPr/>
            </a:pPr>
            <a:fld id="{9EEA91B0-4AF5-4C45-9CC7-62AE7A99482D}" type="datetime1">
              <a:rPr lang="en-US" altLang="en-US" smtClean="0"/>
              <a:t>9/16/20</a:t>
            </a:fld>
            <a:endParaRPr lang="en-US" altLang="en-US"/>
          </a:p>
        </p:txBody>
      </p:sp>
      <p:sp>
        <p:nvSpPr>
          <p:cNvPr id="5" name="Slide Number Placeholder 4"/>
          <p:cNvSpPr>
            <a:spLocks noGrp="1"/>
          </p:cNvSpPr>
          <p:nvPr>
            <p:ph type="sldNum" sz="quarter" idx="12"/>
          </p:nvPr>
        </p:nvSpPr>
        <p:spPr/>
        <p:txBody>
          <a:bodyPr/>
          <a:lstStyle/>
          <a:p>
            <a:pPr>
              <a:defRPr/>
            </a:pPr>
            <a:fld id="{BCB1AAAE-5B38-7D4D-ABAE-D44E938543DE}" type="slidenum">
              <a:rPr lang="en-US" altLang="en-US" smtClean="0"/>
              <a:pPr>
                <a:defRPr/>
              </a:pPr>
              <a:t>44</a:t>
            </a:fld>
            <a:endParaRPr lang="en-US" altLang="en-US"/>
          </a:p>
        </p:txBody>
      </p:sp>
      <p:pic>
        <p:nvPicPr>
          <p:cNvPr id="8" name="Content Placeholder 7"/>
          <p:cNvPicPr>
            <a:picLocks noGrp="1" noChangeAspect="1"/>
          </p:cNvPicPr>
          <p:nvPr>
            <p:ph idx="1"/>
          </p:nvPr>
        </p:nvPicPr>
        <p:blipFill>
          <a:blip r:embed="rId3"/>
          <a:stretch>
            <a:fillRect/>
          </a:stretch>
        </p:blipFill>
        <p:spPr>
          <a:xfrm>
            <a:off x="152400" y="0"/>
            <a:ext cx="8991600" cy="6858000"/>
          </a:xfrm>
          <a:prstGeom prst="rect">
            <a:avLst/>
          </a:prstGeom>
        </p:spPr>
      </p:pic>
    </p:spTree>
    <p:extLst>
      <p:ext uri="{BB962C8B-B14F-4D97-AF65-F5344CB8AC3E}">
        <p14:creationId xmlns:p14="http://schemas.microsoft.com/office/powerpoint/2010/main" val="1518784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92DA-0489-461B-8F17-0C8B2F70388B}"/>
              </a:ext>
            </a:extLst>
          </p:cNvPr>
          <p:cNvSpPr>
            <a:spLocks noGrp="1"/>
          </p:cNvSpPr>
          <p:nvPr>
            <p:ph type="ctrTitle"/>
          </p:nvPr>
        </p:nvSpPr>
        <p:spPr/>
        <p:txBody>
          <a:bodyPr/>
          <a:lstStyle/>
          <a:p>
            <a:r>
              <a:rPr lang="en-US" dirty="0"/>
              <a:t>What is on the Horizon?</a:t>
            </a:r>
          </a:p>
        </p:txBody>
      </p:sp>
      <p:sp>
        <p:nvSpPr>
          <p:cNvPr id="4" name="Slide Number Placeholder 3">
            <a:extLst>
              <a:ext uri="{FF2B5EF4-FFF2-40B4-BE49-F238E27FC236}">
                <a16:creationId xmlns:a16="http://schemas.microsoft.com/office/drawing/2014/main" id="{6243F865-4C90-4121-88FD-16CF35C10F3F}"/>
              </a:ext>
            </a:extLst>
          </p:cNvPr>
          <p:cNvSpPr>
            <a:spLocks noGrp="1"/>
          </p:cNvSpPr>
          <p:nvPr>
            <p:ph type="sldNum" sz="quarter" idx="4294967295"/>
          </p:nvPr>
        </p:nvSpPr>
        <p:spPr/>
        <p:txBody>
          <a:bodyPr/>
          <a:lstStyle/>
          <a:p>
            <a:pPr algn="ctr"/>
            <a:fld id="{9D710453-B075-45DB-8A7B-E3C399690A0E}" type="slidenum">
              <a:rPr lang="en-US" sz="1100" smtClean="0"/>
              <a:pPr algn="ctr"/>
              <a:t>45</a:t>
            </a:fld>
            <a:endParaRPr lang="en-US" sz="1100" dirty="0"/>
          </a:p>
        </p:txBody>
      </p:sp>
      <p:sp>
        <p:nvSpPr>
          <p:cNvPr id="5" name="Date Placeholder 4">
            <a:extLst>
              <a:ext uri="{FF2B5EF4-FFF2-40B4-BE49-F238E27FC236}">
                <a16:creationId xmlns:a16="http://schemas.microsoft.com/office/drawing/2014/main" id="{A74945B3-A8EB-48F8-9233-AD382E1B1F5D}"/>
              </a:ext>
            </a:extLst>
          </p:cNvPr>
          <p:cNvSpPr>
            <a:spLocks noGrp="1"/>
          </p:cNvSpPr>
          <p:nvPr>
            <p:ph type="dt" sz="half" idx="10"/>
          </p:nvPr>
        </p:nvSpPr>
        <p:spPr/>
        <p:txBody>
          <a:bodyPr/>
          <a:lstStyle/>
          <a:p>
            <a:pPr>
              <a:defRPr/>
            </a:pPr>
            <a:fld id="{CF14BA75-1EEC-48EF-A1E4-2A74D002129C}" type="datetime1">
              <a:rPr lang="en-US" smtClean="0"/>
              <a:t>9/16/20</a:t>
            </a:fld>
            <a:endParaRPr lang="en-US"/>
          </a:p>
        </p:txBody>
      </p:sp>
      <p:pic>
        <p:nvPicPr>
          <p:cNvPr id="6" name="Content Placeholder 3">
            <a:extLst>
              <a:ext uri="{FF2B5EF4-FFF2-40B4-BE49-F238E27FC236}">
                <a16:creationId xmlns:a16="http://schemas.microsoft.com/office/drawing/2014/main" id="{E12471B0-4623-421B-906B-69CF48EF665A}"/>
              </a:ext>
            </a:extLst>
          </p:cNvPr>
          <p:cNvPicPr>
            <a:picLocks noChangeAspect="1"/>
          </p:cNvPicPr>
          <p:nvPr/>
        </p:nvPicPr>
        <p:blipFill>
          <a:blip r:embed="rId2"/>
          <a:stretch>
            <a:fillRect/>
          </a:stretch>
        </p:blipFill>
        <p:spPr>
          <a:xfrm>
            <a:off x="3288846" y="4876800"/>
            <a:ext cx="2566307" cy="895350"/>
          </a:xfrm>
          <a:prstGeom prst="rect">
            <a:avLst/>
          </a:prstGeom>
        </p:spPr>
      </p:pic>
    </p:spTree>
    <p:extLst>
      <p:ext uri="{BB962C8B-B14F-4D97-AF65-F5344CB8AC3E}">
        <p14:creationId xmlns:p14="http://schemas.microsoft.com/office/powerpoint/2010/main" val="381101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22B7-E1B7-4E8F-BE84-C995ADC70846}"/>
              </a:ext>
            </a:extLst>
          </p:cNvPr>
          <p:cNvSpPr>
            <a:spLocks noGrp="1"/>
          </p:cNvSpPr>
          <p:nvPr>
            <p:ph type="title"/>
          </p:nvPr>
        </p:nvSpPr>
        <p:spPr/>
        <p:txBody>
          <a:bodyPr/>
          <a:lstStyle/>
          <a:p>
            <a:r>
              <a:rPr lang="en-US" dirty="0"/>
              <a:t>Moving Forward </a:t>
            </a:r>
          </a:p>
        </p:txBody>
      </p:sp>
      <p:sp>
        <p:nvSpPr>
          <p:cNvPr id="3" name="Slide Number Placeholder 2">
            <a:extLst>
              <a:ext uri="{FF2B5EF4-FFF2-40B4-BE49-F238E27FC236}">
                <a16:creationId xmlns:a16="http://schemas.microsoft.com/office/drawing/2014/main" id="{D699688D-4037-49C7-BB6A-EF962FFF7F53}"/>
              </a:ext>
            </a:extLst>
          </p:cNvPr>
          <p:cNvSpPr>
            <a:spLocks noGrp="1"/>
          </p:cNvSpPr>
          <p:nvPr>
            <p:ph type="sldNum" sz="quarter" idx="12"/>
          </p:nvPr>
        </p:nvSpPr>
        <p:spPr/>
        <p:txBody>
          <a:bodyPr/>
          <a:lstStyle/>
          <a:p>
            <a:pPr algn="ctr"/>
            <a:fld id="{9D710453-B075-45DB-8A7B-E3C399690A0E}" type="slidenum">
              <a:rPr lang="en-US" sz="1100" smtClean="0"/>
              <a:pPr algn="ctr"/>
              <a:t>46</a:t>
            </a:fld>
            <a:endParaRPr lang="en-US" sz="1100" dirty="0"/>
          </a:p>
        </p:txBody>
      </p:sp>
      <p:sp>
        <p:nvSpPr>
          <p:cNvPr id="4" name="Text Placeholder 3">
            <a:extLst>
              <a:ext uri="{FF2B5EF4-FFF2-40B4-BE49-F238E27FC236}">
                <a16:creationId xmlns:a16="http://schemas.microsoft.com/office/drawing/2014/main" id="{BD43C998-6E00-472F-A9CC-E44D60FC4F22}"/>
              </a:ext>
            </a:extLst>
          </p:cNvPr>
          <p:cNvSpPr>
            <a:spLocks noGrp="1"/>
          </p:cNvSpPr>
          <p:nvPr>
            <p:ph type="body" sz="quarter" idx="13"/>
          </p:nvPr>
        </p:nvSpPr>
        <p:spPr/>
        <p:txBody>
          <a:bodyPr/>
          <a:lstStyle/>
          <a:p>
            <a:r>
              <a:rPr lang="en-US" dirty="0"/>
              <a:t>Continued and strengthened collaboration among statewide, regional, and local entities (professional, self-advocates and families, businesses)</a:t>
            </a:r>
          </a:p>
          <a:p>
            <a:r>
              <a:rPr lang="en-US" dirty="0"/>
              <a:t>Continued training and networking opportunities for professionals</a:t>
            </a:r>
          </a:p>
          <a:p>
            <a:r>
              <a:rPr lang="en-US" dirty="0"/>
              <a:t>Publication of a PA Employment Guide</a:t>
            </a:r>
          </a:p>
          <a:p>
            <a:r>
              <a:rPr lang="en-US" dirty="0"/>
              <a:t>Publication of the next comprehensive employment report</a:t>
            </a:r>
          </a:p>
          <a:p>
            <a:r>
              <a:rPr lang="en-US" dirty="0"/>
              <a:t>ID/A Waiver Amendments (circa fall 2019)</a:t>
            </a:r>
          </a:p>
          <a:p>
            <a:r>
              <a:rPr lang="en-US" dirty="0"/>
              <a:t>Local-level employment coalition activities</a:t>
            </a:r>
          </a:p>
          <a:p>
            <a:r>
              <a:rPr lang="en-US" dirty="0"/>
              <a:t>Re-visited ISAC Recommendations</a:t>
            </a:r>
          </a:p>
          <a:p>
            <a:endParaRPr lang="en-US" dirty="0"/>
          </a:p>
          <a:p>
            <a:pPr marL="0" indent="0">
              <a:buNone/>
            </a:pPr>
            <a:endParaRPr lang="en-US" dirty="0"/>
          </a:p>
        </p:txBody>
      </p:sp>
    </p:spTree>
    <p:extLst>
      <p:ext uri="{BB962C8B-B14F-4D97-AF65-F5344CB8AC3E}">
        <p14:creationId xmlns:p14="http://schemas.microsoft.com/office/powerpoint/2010/main" val="2041929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D878-FD46-404D-A4BA-199E33730688}"/>
              </a:ext>
            </a:extLst>
          </p:cNvPr>
          <p:cNvSpPr>
            <a:spLocks noGrp="1"/>
          </p:cNvSpPr>
          <p:nvPr>
            <p:ph type="title"/>
          </p:nvPr>
        </p:nvSpPr>
        <p:spPr/>
        <p:txBody>
          <a:bodyPr/>
          <a:lstStyle/>
          <a:p>
            <a:r>
              <a:rPr lang="en-US" sz="2400" dirty="0"/>
              <a:t>PA </a:t>
            </a:r>
            <a:r>
              <a:rPr lang="en-US" sz="2400" i="1" dirty="0" err="1"/>
              <a:t>LifeCourse</a:t>
            </a:r>
            <a:r>
              <a:rPr lang="en-US" sz="2400" dirty="0"/>
              <a:t> Employment Guide</a:t>
            </a:r>
          </a:p>
        </p:txBody>
      </p:sp>
      <p:sp>
        <p:nvSpPr>
          <p:cNvPr id="3" name="Slide Number Placeholder 2">
            <a:extLst>
              <a:ext uri="{FF2B5EF4-FFF2-40B4-BE49-F238E27FC236}">
                <a16:creationId xmlns:a16="http://schemas.microsoft.com/office/drawing/2014/main" id="{88884D5E-8127-4AE7-B433-69C42F5B35CE}"/>
              </a:ext>
            </a:extLst>
          </p:cNvPr>
          <p:cNvSpPr>
            <a:spLocks noGrp="1"/>
          </p:cNvSpPr>
          <p:nvPr>
            <p:ph type="sldNum" sz="quarter" idx="12"/>
          </p:nvPr>
        </p:nvSpPr>
        <p:spPr/>
        <p:txBody>
          <a:bodyPr/>
          <a:lstStyle/>
          <a:p>
            <a:pPr algn="ctr"/>
            <a:fld id="{9D710453-B075-45DB-8A7B-E3C399690A0E}" type="slidenum">
              <a:rPr lang="en-US" sz="1100" smtClean="0"/>
              <a:pPr algn="ctr"/>
              <a:t>47</a:t>
            </a:fld>
            <a:endParaRPr lang="en-US" sz="1100" dirty="0"/>
          </a:p>
        </p:txBody>
      </p:sp>
      <p:pic>
        <p:nvPicPr>
          <p:cNvPr id="6" name="Picture 2">
            <a:extLst>
              <a:ext uri="{FF2B5EF4-FFF2-40B4-BE49-F238E27FC236}">
                <a16:creationId xmlns:a16="http://schemas.microsoft.com/office/drawing/2014/main" id="{55119103-5A63-427A-BD4C-618A28DBD0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00674"/>
            <a:ext cx="4784178" cy="494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674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B922-2DB7-41AA-B610-E8FEA5E86043}"/>
              </a:ext>
            </a:extLst>
          </p:cNvPr>
          <p:cNvSpPr>
            <a:spLocks noGrp="1"/>
          </p:cNvSpPr>
          <p:nvPr>
            <p:ph type="title"/>
          </p:nvPr>
        </p:nvSpPr>
        <p:spPr/>
        <p:txBody>
          <a:bodyPr/>
          <a:lstStyle/>
          <a:p>
            <a:r>
              <a:rPr lang="en-US" dirty="0" err="1"/>
              <a:t>MyODP</a:t>
            </a:r>
            <a:r>
              <a:rPr lang="en-US" dirty="0"/>
              <a:t> Employment Page</a:t>
            </a:r>
          </a:p>
        </p:txBody>
      </p:sp>
      <p:sp>
        <p:nvSpPr>
          <p:cNvPr id="3" name="Slide Number Placeholder 2">
            <a:extLst>
              <a:ext uri="{FF2B5EF4-FFF2-40B4-BE49-F238E27FC236}">
                <a16:creationId xmlns:a16="http://schemas.microsoft.com/office/drawing/2014/main" id="{0C438503-5B40-4878-93F5-CDDC49F0500E}"/>
              </a:ext>
            </a:extLst>
          </p:cNvPr>
          <p:cNvSpPr>
            <a:spLocks noGrp="1"/>
          </p:cNvSpPr>
          <p:nvPr>
            <p:ph type="sldNum" sz="quarter" idx="12"/>
          </p:nvPr>
        </p:nvSpPr>
        <p:spPr/>
        <p:txBody>
          <a:bodyPr/>
          <a:lstStyle/>
          <a:p>
            <a:pPr algn="ctr"/>
            <a:fld id="{9D710453-B075-45DB-8A7B-E3C399690A0E}" type="slidenum">
              <a:rPr lang="en-US" sz="1100" smtClean="0"/>
              <a:pPr algn="ctr"/>
              <a:t>48</a:t>
            </a:fld>
            <a:endParaRPr lang="en-US" sz="1100" dirty="0"/>
          </a:p>
        </p:txBody>
      </p:sp>
      <p:pic>
        <p:nvPicPr>
          <p:cNvPr id="5" name="Picture 4">
            <a:extLst>
              <a:ext uri="{FF2B5EF4-FFF2-40B4-BE49-F238E27FC236}">
                <a16:creationId xmlns:a16="http://schemas.microsoft.com/office/drawing/2014/main" id="{686DFBBE-7315-4198-8F52-05E9DC42ED90}"/>
              </a:ext>
            </a:extLst>
          </p:cNvPr>
          <p:cNvPicPr>
            <a:picLocks noChangeAspect="1"/>
          </p:cNvPicPr>
          <p:nvPr/>
        </p:nvPicPr>
        <p:blipFill>
          <a:blip r:embed="rId2"/>
          <a:stretch>
            <a:fillRect/>
          </a:stretch>
        </p:blipFill>
        <p:spPr>
          <a:xfrm>
            <a:off x="443948" y="1143000"/>
            <a:ext cx="7934325" cy="3895725"/>
          </a:xfrm>
          <a:prstGeom prst="rect">
            <a:avLst/>
          </a:prstGeom>
        </p:spPr>
      </p:pic>
      <p:sp>
        <p:nvSpPr>
          <p:cNvPr id="8" name="TextBox 7">
            <a:extLst>
              <a:ext uri="{FF2B5EF4-FFF2-40B4-BE49-F238E27FC236}">
                <a16:creationId xmlns:a16="http://schemas.microsoft.com/office/drawing/2014/main" id="{5C32C9D0-ABC1-4E79-9FD7-7DDEA083BE68}"/>
              </a:ext>
            </a:extLst>
          </p:cNvPr>
          <p:cNvSpPr txBox="1"/>
          <p:nvPr/>
        </p:nvSpPr>
        <p:spPr>
          <a:xfrm>
            <a:off x="457200" y="5181600"/>
            <a:ext cx="8204200" cy="369332"/>
          </a:xfrm>
          <a:prstGeom prst="rect">
            <a:avLst/>
          </a:prstGeom>
          <a:noFill/>
        </p:spPr>
        <p:txBody>
          <a:bodyPr wrap="square" rtlCol="0">
            <a:spAutoFit/>
          </a:bodyPr>
          <a:lstStyle/>
          <a:p>
            <a:pPr algn="ctr"/>
            <a:r>
              <a:rPr lang="en-US" dirty="0"/>
              <a:t>Path – </a:t>
            </a:r>
            <a:r>
              <a:rPr lang="en-US" dirty="0">
                <a:hlinkClick r:id="rId3"/>
              </a:rPr>
              <a:t>www.myodp.org</a:t>
            </a:r>
            <a:r>
              <a:rPr lang="en-US" dirty="0"/>
              <a:t> </a:t>
            </a:r>
            <a:r>
              <a:rPr lang="en-US" dirty="0">
                <a:sym typeface="Wingdings" panose="05000000000000000000" pitchFamily="2" charset="2"/>
              </a:rPr>
              <a:t> Home  Resources  Employment</a:t>
            </a:r>
          </a:p>
        </p:txBody>
      </p:sp>
    </p:spTree>
    <p:extLst>
      <p:ext uri="{BB962C8B-B14F-4D97-AF65-F5344CB8AC3E}">
        <p14:creationId xmlns:p14="http://schemas.microsoft.com/office/powerpoint/2010/main" val="3761003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2A8A-D3E1-4860-93FD-8C30FE63A6C8}"/>
              </a:ext>
            </a:extLst>
          </p:cNvPr>
          <p:cNvSpPr>
            <a:spLocks noGrp="1"/>
          </p:cNvSpPr>
          <p:nvPr>
            <p:ph type="title"/>
          </p:nvPr>
        </p:nvSpPr>
        <p:spPr/>
        <p:txBody>
          <a:bodyPr/>
          <a:lstStyle/>
          <a:p>
            <a:r>
              <a:rPr lang="en-US" dirty="0"/>
              <a:t>Everyday Lives 2020</a:t>
            </a:r>
          </a:p>
        </p:txBody>
      </p:sp>
      <p:sp>
        <p:nvSpPr>
          <p:cNvPr id="3" name="Slide Number Placeholder 2">
            <a:extLst>
              <a:ext uri="{FF2B5EF4-FFF2-40B4-BE49-F238E27FC236}">
                <a16:creationId xmlns:a16="http://schemas.microsoft.com/office/drawing/2014/main" id="{24F71D0C-62A7-4697-8A28-0E592EB9E757}"/>
              </a:ext>
            </a:extLst>
          </p:cNvPr>
          <p:cNvSpPr>
            <a:spLocks noGrp="1"/>
          </p:cNvSpPr>
          <p:nvPr>
            <p:ph type="sldNum" sz="quarter" idx="12"/>
          </p:nvPr>
        </p:nvSpPr>
        <p:spPr/>
        <p:txBody>
          <a:bodyPr/>
          <a:lstStyle/>
          <a:p>
            <a:pPr algn="ctr"/>
            <a:fld id="{9D710453-B075-45DB-8A7B-E3C399690A0E}" type="slidenum">
              <a:rPr lang="en-US" sz="1100" smtClean="0"/>
              <a:pPr algn="ctr"/>
              <a:t>49</a:t>
            </a:fld>
            <a:endParaRPr lang="en-US" sz="1100" dirty="0"/>
          </a:p>
        </p:txBody>
      </p:sp>
      <p:pic>
        <p:nvPicPr>
          <p:cNvPr id="6" name="Picture 5">
            <a:extLst>
              <a:ext uri="{FF2B5EF4-FFF2-40B4-BE49-F238E27FC236}">
                <a16:creationId xmlns:a16="http://schemas.microsoft.com/office/drawing/2014/main" id="{3A59E9AE-B4A4-4223-9A4A-A01EC05DA28C}"/>
              </a:ext>
            </a:extLst>
          </p:cNvPr>
          <p:cNvPicPr>
            <a:picLocks noChangeAspect="1"/>
          </p:cNvPicPr>
          <p:nvPr/>
        </p:nvPicPr>
        <p:blipFill>
          <a:blip r:embed="rId2"/>
          <a:stretch>
            <a:fillRect/>
          </a:stretch>
        </p:blipFill>
        <p:spPr>
          <a:xfrm>
            <a:off x="757237" y="1066800"/>
            <a:ext cx="7629525" cy="4838700"/>
          </a:xfrm>
          <a:prstGeom prst="rect">
            <a:avLst/>
          </a:prstGeom>
        </p:spPr>
      </p:pic>
    </p:spTree>
    <p:extLst>
      <p:ext uri="{BB962C8B-B14F-4D97-AF65-F5344CB8AC3E}">
        <p14:creationId xmlns:p14="http://schemas.microsoft.com/office/powerpoint/2010/main" val="229094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BDA5-B52B-4BF9-B56B-3B73DEE73E4E}"/>
              </a:ext>
            </a:extLst>
          </p:cNvPr>
          <p:cNvSpPr>
            <a:spLocks noGrp="1"/>
          </p:cNvSpPr>
          <p:nvPr>
            <p:ph type="title"/>
          </p:nvPr>
        </p:nvSpPr>
        <p:spPr>
          <a:xfrm>
            <a:off x="483178" y="1096890"/>
            <a:ext cx="5410200" cy="340520"/>
          </a:xfrm>
        </p:spPr>
        <p:txBody>
          <a:bodyPr/>
          <a:lstStyle/>
          <a:p>
            <a:r>
              <a:rPr lang="en-US" sz="1950" dirty="0"/>
              <a:t>Governor's Cabinet for People with Disabilities  </a:t>
            </a:r>
          </a:p>
        </p:txBody>
      </p:sp>
      <p:sp>
        <p:nvSpPr>
          <p:cNvPr id="3" name="Text Placeholder 2">
            <a:extLst>
              <a:ext uri="{FF2B5EF4-FFF2-40B4-BE49-F238E27FC236}">
                <a16:creationId xmlns:a16="http://schemas.microsoft.com/office/drawing/2014/main" id="{1382B748-9DAB-4D8E-AAB7-C1EDAE8F8D6D}"/>
              </a:ext>
            </a:extLst>
          </p:cNvPr>
          <p:cNvSpPr>
            <a:spLocks noGrp="1"/>
          </p:cNvSpPr>
          <p:nvPr>
            <p:ph type="body" sz="quarter" idx="13"/>
          </p:nvPr>
        </p:nvSpPr>
        <p:spPr/>
        <p:txBody>
          <a:bodyPr/>
          <a:lstStyle/>
          <a:p>
            <a:r>
              <a:rPr lang="en-US" dirty="0"/>
              <a:t>Develop recommendations for changes in regulations, policies, and procedures to ensure implementation of Employment First </a:t>
            </a:r>
          </a:p>
          <a:p>
            <a:endParaRPr lang="en-US" dirty="0"/>
          </a:p>
          <a:p>
            <a:r>
              <a:rPr lang="en-US" dirty="0"/>
              <a:t>Develop recommendations for the consistent collection of data and sharing of data </a:t>
            </a:r>
          </a:p>
          <a:p>
            <a:endParaRPr lang="en-US" dirty="0"/>
          </a:p>
          <a:p>
            <a:r>
              <a:rPr lang="en-US" dirty="0"/>
              <a:t>A three-year plan is under development</a:t>
            </a:r>
          </a:p>
          <a:p>
            <a:endParaRPr lang="en-US" sz="2700" dirty="0"/>
          </a:p>
        </p:txBody>
      </p:sp>
      <p:sp>
        <p:nvSpPr>
          <p:cNvPr id="4" name="Slide Number Placeholder 3">
            <a:extLst>
              <a:ext uri="{FF2B5EF4-FFF2-40B4-BE49-F238E27FC236}">
                <a16:creationId xmlns:a16="http://schemas.microsoft.com/office/drawing/2014/main" id="{F9586F91-C91F-49AB-B01A-C4E04EDF52B6}"/>
              </a:ext>
            </a:extLst>
          </p:cNvPr>
          <p:cNvSpPr>
            <a:spLocks noGrp="1"/>
          </p:cNvSpPr>
          <p:nvPr>
            <p:ph type="sldNum" sz="quarter" idx="14"/>
          </p:nvPr>
        </p:nvSpPr>
        <p:spPr>
          <a:xfrm>
            <a:off x="10260795" y="6087071"/>
            <a:ext cx="1288143" cy="364629"/>
          </a:xfrm>
          <a:prstGeom prst="rect">
            <a:avLst/>
          </a:prstGeom>
        </p:spPr>
        <p:txBody>
          <a:bodyPr vert="horz" wrap="square" lIns="96121" tIns="48064" rIns="96121" bIns="48064" numCol="1" anchor="ctr" anchorCtr="0" compatLnSpc="1">
            <a:prstTxWarp prst="textNoShape">
              <a:avLst/>
            </a:prstTxWarp>
          </a:bodyPr>
          <a:lstStyle>
            <a:defPPr>
              <a:defRPr lang="en-US"/>
            </a:defPPr>
            <a:lvl1pPr marL="0" algn="ctr" defTabSz="914400" rtl="0" eaLnBrk="1" latinLnBrk="0" hangingPunct="1">
              <a:defRPr sz="1125" kern="1200">
                <a:solidFill>
                  <a:srgbClr val="000000"/>
                </a:solidFill>
                <a:latin typeface="Tahoma" panose="020B0604030504040204" pitchFamily="34" charset="0"/>
                <a:ea typeface="ＭＳ Ｐゴシック" panose="020B0600070205080204" pitchFamily="34" charset="-128"/>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AAEADF4-972E-4108-9309-B418CCE5BB15}" type="slidenum">
              <a:rPr lang="en-US" altLang="en-US" smtClean="0"/>
              <a:pPr>
                <a:defRPr/>
              </a:pPr>
              <a:t>5</a:t>
            </a:fld>
            <a:endParaRPr lang="en-US" altLang="en-US"/>
          </a:p>
        </p:txBody>
      </p:sp>
      <p:sp>
        <p:nvSpPr>
          <p:cNvPr id="5" name="Rectangle 4">
            <a:extLst>
              <a:ext uri="{FF2B5EF4-FFF2-40B4-BE49-F238E27FC236}">
                <a16:creationId xmlns:a16="http://schemas.microsoft.com/office/drawing/2014/main" id="{9D165AB5-3A1C-4C0D-845C-101CEC5F31A5}"/>
              </a:ext>
            </a:extLst>
          </p:cNvPr>
          <p:cNvSpPr/>
          <p:nvPr/>
        </p:nvSpPr>
        <p:spPr>
          <a:xfrm>
            <a:off x="457200" y="304800"/>
            <a:ext cx="5436178" cy="461665"/>
          </a:xfrm>
          <a:prstGeom prst="rect">
            <a:avLst/>
          </a:prstGeom>
        </p:spPr>
        <p:txBody>
          <a:bodyPr wrap="square">
            <a:spAutoFit/>
          </a:bodyPr>
          <a:lstStyle/>
          <a:p>
            <a:r>
              <a:rPr lang="en-US" sz="2400" dirty="0">
                <a:solidFill>
                  <a:schemeClr val="bg1"/>
                </a:solidFill>
              </a:rPr>
              <a:t>Act 36 of 2018 - Employment First Act</a:t>
            </a:r>
          </a:p>
        </p:txBody>
      </p:sp>
    </p:spTree>
    <p:extLst>
      <p:ext uri="{BB962C8B-B14F-4D97-AF65-F5344CB8AC3E}">
        <p14:creationId xmlns:p14="http://schemas.microsoft.com/office/powerpoint/2010/main" val="4048749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B9BD-A182-4DFD-B854-58430804908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436F365-51E6-4BA7-BCF9-791BA31D845C}"/>
              </a:ext>
            </a:extLst>
          </p:cNvPr>
          <p:cNvSpPr>
            <a:spLocks noGrp="1"/>
          </p:cNvSpPr>
          <p:nvPr>
            <p:ph type="subTitle" idx="1"/>
          </p:nvPr>
        </p:nvSpPr>
        <p:spPr>
          <a:xfrm>
            <a:off x="728731" y="4800600"/>
            <a:ext cx="5330825" cy="838200"/>
          </a:xfrm>
        </p:spPr>
        <p:txBody>
          <a:bodyPr>
            <a:normAutofit fontScale="92500"/>
          </a:bodyPr>
          <a:lstStyle/>
          <a:p>
            <a:r>
              <a:rPr lang="en-US" dirty="0"/>
              <a:t>Kelly Arnold – ODP Central Region Employment Lead – </a:t>
            </a:r>
            <a:r>
              <a:rPr lang="en-US" dirty="0">
                <a:hlinkClick r:id="rId2"/>
              </a:rPr>
              <a:t>kelarnold@pa.gov</a:t>
            </a:r>
            <a:endParaRPr lang="en-US" dirty="0"/>
          </a:p>
          <a:p>
            <a:endParaRPr lang="en-US" dirty="0"/>
          </a:p>
        </p:txBody>
      </p:sp>
      <p:sp>
        <p:nvSpPr>
          <p:cNvPr id="4" name="Slide Number Placeholder 3">
            <a:extLst>
              <a:ext uri="{FF2B5EF4-FFF2-40B4-BE49-F238E27FC236}">
                <a16:creationId xmlns:a16="http://schemas.microsoft.com/office/drawing/2014/main" id="{A063C245-19D5-47BD-8D9D-98B09A5E7E3B}"/>
              </a:ext>
            </a:extLst>
          </p:cNvPr>
          <p:cNvSpPr>
            <a:spLocks noGrp="1"/>
          </p:cNvSpPr>
          <p:nvPr>
            <p:ph type="sldNum" sz="quarter" idx="4294967295"/>
          </p:nvPr>
        </p:nvSpPr>
        <p:spPr/>
        <p:txBody>
          <a:bodyPr/>
          <a:lstStyle/>
          <a:p>
            <a:pPr algn="ctr"/>
            <a:fld id="{9D710453-B075-45DB-8A7B-E3C399690A0E}" type="slidenum">
              <a:rPr lang="en-US" sz="1100" smtClean="0"/>
              <a:pPr algn="ctr"/>
              <a:t>50</a:t>
            </a:fld>
            <a:endParaRPr lang="en-US" sz="1100" dirty="0"/>
          </a:p>
        </p:txBody>
      </p:sp>
      <p:sp>
        <p:nvSpPr>
          <p:cNvPr id="5" name="Date Placeholder 4">
            <a:extLst>
              <a:ext uri="{FF2B5EF4-FFF2-40B4-BE49-F238E27FC236}">
                <a16:creationId xmlns:a16="http://schemas.microsoft.com/office/drawing/2014/main" id="{A3FBEC73-5905-4E86-A7EE-F44DAB718D2E}"/>
              </a:ext>
            </a:extLst>
          </p:cNvPr>
          <p:cNvSpPr>
            <a:spLocks noGrp="1"/>
          </p:cNvSpPr>
          <p:nvPr>
            <p:ph type="dt" sz="half" idx="10"/>
          </p:nvPr>
        </p:nvSpPr>
        <p:spPr/>
        <p:txBody>
          <a:bodyPr/>
          <a:lstStyle/>
          <a:p>
            <a:pPr>
              <a:defRPr/>
            </a:pPr>
            <a:fld id="{CF14BA75-1EEC-48EF-A1E4-2A74D002129C}" type="datetime1">
              <a:rPr lang="en-US" smtClean="0"/>
              <a:t>9/16/20</a:t>
            </a:fld>
            <a:endParaRPr lang="en-US"/>
          </a:p>
        </p:txBody>
      </p:sp>
      <p:pic>
        <p:nvPicPr>
          <p:cNvPr id="6" name="Content Placeholder 4">
            <a:extLst>
              <a:ext uri="{FF2B5EF4-FFF2-40B4-BE49-F238E27FC236}">
                <a16:creationId xmlns:a16="http://schemas.microsoft.com/office/drawing/2014/main" id="{DF4E2F5A-E6DD-44A5-91DB-96E98D7EEB9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93306" y="2173252"/>
            <a:ext cx="1548268" cy="1470025"/>
          </a:xfrm>
        </p:spPr>
      </p:pic>
      <p:pic>
        <p:nvPicPr>
          <p:cNvPr id="7" name="Picture 6">
            <a:extLst>
              <a:ext uri="{FF2B5EF4-FFF2-40B4-BE49-F238E27FC236}">
                <a16:creationId xmlns:a16="http://schemas.microsoft.com/office/drawing/2014/main" id="{ADBC7C15-261E-4B2C-B9FA-145466AA64E7}"/>
              </a:ext>
            </a:extLst>
          </p:cNvPr>
          <p:cNvPicPr>
            <a:picLocks noChangeAspect="1"/>
          </p:cNvPicPr>
          <p:nvPr/>
        </p:nvPicPr>
        <p:blipFill>
          <a:blip r:embed="rId4"/>
          <a:stretch>
            <a:fillRect/>
          </a:stretch>
        </p:blipFill>
        <p:spPr>
          <a:xfrm>
            <a:off x="6672817" y="4191000"/>
            <a:ext cx="1798635" cy="1722404"/>
          </a:xfrm>
          <a:prstGeom prst="rect">
            <a:avLst/>
          </a:prstGeom>
        </p:spPr>
      </p:pic>
    </p:spTree>
    <p:extLst>
      <p:ext uri="{BB962C8B-B14F-4D97-AF65-F5344CB8AC3E}">
        <p14:creationId xmlns:p14="http://schemas.microsoft.com/office/powerpoint/2010/main" val="395544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BDA5-B52B-4BF9-B56B-3B73DEE73E4E}"/>
              </a:ext>
            </a:extLst>
          </p:cNvPr>
          <p:cNvSpPr>
            <a:spLocks noGrp="1"/>
          </p:cNvSpPr>
          <p:nvPr>
            <p:ph type="title"/>
          </p:nvPr>
        </p:nvSpPr>
        <p:spPr>
          <a:xfrm>
            <a:off x="483178" y="1096890"/>
            <a:ext cx="5410200" cy="340520"/>
          </a:xfrm>
        </p:spPr>
        <p:txBody>
          <a:bodyPr/>
          <a:lstStyle/>
          <a:p>
            <a:r>
              <a:rPr lang="en-US" sz="1950" dirty="0"/>
              <a:t>Employment First Oversight Commission</a:t>
            </a:r>
          </a:p>
        </p:txBody>
      </p:sp>
      <p:sp>
        <p:nvSpPr>
          <p:cNvPr id="3" name="Text Placeholder 2">
            <a:extLst>
              <a:ext uri="{FF2B5EF4-FFF2-40B4-BE49-F238E27FC236}">
                <a16:creationId xmlns:a16="http://schemas.microsoft.com/office/drawing/2014/main" id="{1382B748-9DAB-4D8E-AAB7-C1EDAE8F8D6D}"/>
              </a:ext>
            </a:extLst>
          </p:cNvPr>
          <p:cNvSpPr>
            <a:spLocks noGrp="1"/>
          </p:cNvSpPr>
          <p:nvPr>
            <p:ph type="body" sz="quarter" idx="13"/>
          </p:nvPr>
        </p:nvSpPr>
        <p:spPr/>
        <p:txBody>
          <a:bodyPr>
            <a:normAutofit lnSpcReduction="10000"/>
          </a:bodyPr>
          <a:lstStyle/>
          <a:p>
            <a:r>
              <a:rPr lang="en-US" dirty="0"/>
              <a:t>Establish measurable goals and objectives for state agencies</a:t>
            </a:r>
          </a:p>
          <a:p>
            <a:pPr>
              <a:buNone/>
            </a:pPr>
            <a:r>
              <a:rPr lang="en-US" dirty="0"/>
              <a:t> </a:t>
            </a:r>
          </a:p>
          <a:p>
            <a:r>
              <a:rPr lang="en-US" dirty="0"/>
              <a:t>Track progress of state agencies in implementation of the Employment First Act   </a:t>
            </a:r>
          </a:p>
          <a:p>
            <a:pPr>
              <a:buNone/>
            </a:pPr>
            <a:endParaRPr lang="en-US" dirty="0"/>
          </a:p>
          <a:p>
            <a:r>
              <a:rPr lang="en-US" dirty="0"/>
              <a:t>Issue an annual report that includes: </a:t>
            </a:r>
          </a:p>
          <a:p>
            <a:pPr lvl="1"/>
            <a:r>
              <a:rPr lang="en-US" sz="2400" dirty="0"/>
              <a:t>The progress made on the goals and objectives </a:t>
            </a:r>
          </a:p>
          <a:p>
            <a:pPr lvl="1"/>
            <a:r>
              <a:rPr lang="en-US" sz="2400" dirty="0"/>
              <a:t>Recommendations to the Governor and General Assembly on strategies and policies needed to support the implementation of the Employment First Act  </a:t>
            </a:r>
          </a:p>
        </p:txBody>
      </p:sp>
      <p:sp>
        <p:nvSpPr>
          <p:cNvPr id="4" name="Slide Number Placeholder 3">
            <a:extLst>
              <a:ext uri="{FF2B5EF4-FFF2-40B4-BE49-F238E27FC236}">
                <a16:creationId xmlns:a16="http://schemas.microsoft.com/office/drawing/2014/main" id="{F9586F91-C91F-49AB-B01A-C4E04EDF52B6}"/>
              </a:ext>
            </a:extLst>
          </p:cNvPr>
          <p:cNvSpPr>
            <a:spLocks noGrp="1"/>
          </p:cNvSpPr>
          <p:nvPr>
            <p:ph type="sldNum" sz="quarter" idx="14"/>
          </p:nvPr>
        </p:nvSpPr>
        <p:spPr>
          <a:xfrm>
            <a:off x="10260795" y="6087071"/>
            <a:ext cx="1288143" cy="364629"/>
          </a:xfrm>
          <a:prstGeom prst="rect">
            <a:avLst/>
          </a:prstGeom>
        </p:spPr>
        <p:txBody>
          <a:bodyPr vert="horz" wrap="square" lIns="96121" tIns="48064" rIns="96121" bIns="48064" numCol="1" anchor="ctr" anchorCtr="0" compatLnSpc="1">
            <a:prstTxWarp prst="textNoShape">
              <a:avLst/>
            </a:prstTxWarp>
          </a:bodyPr>
          <a:lstStyle>
            <a:defPPr>
              <a:defRPr lang="en-US"/>
            </a:defPPr>
            <a:lvl1pPr marL="0" algn="ctr" defTabSz="914400" rtl="0" eaLnBrk="1" latinLnBrk="0" hangingPunct="1">
              <a:defRPr sz="1125" kern="1200">
                <a:solidFill>
                  <a:srgbClr val="000000"/>
                </a:solidFill>
                <a:latin typeface="Tahoma" panose="020B0604030504040204" pitchFamily="34" charset="0"/>
                <a:ea typeface="ＭＳ Ｐゴシック" panose="020B0600070205080204" pitchFamily="34" charset="-128"/>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AAEADF4-972E-4108-9309-B418CCE5BB15}" type="slidenum">
              <a:rPr lang="en-US" altLang="en-US" smtClean="0"/>
              <a:pPr>
                <a:defRPr/>
              </a:pPr>
              <a:t>6</a:t>
            </a:fld>
            <a:endParaRPr lang="en-US" altLang="en-US"/>
          </a:p>
        </p:txBody>
      </p:sp>
      <p:sp>
        <p:nvSpPr>
          <p:cNvPr id="5" name="Rectangle 4">
            <a:extLst>
              <a:ext uri="{FF2B5EF4-FFF2-40B4-BE49-F238E27FC236}">
                <a16:creationId xmlns:a16="http://schemas.microsoft.com/office/drawing/2014/main" id="{F31BFE8C-84A2-48AF-908C-9831D66120CA}"/>
              </a:ext>
            </a:extLst>
          </p:cNvPr>
          <p:cNvSpPr/>
          <p:nvPr/>
        </p:nvSpPr>
        <p:spPr>
          <a:xfrm>
            <a:off x="457200" y="304800"/>
            <a:ext cx="5436178" cy="461665"/>
          </a:xfrm>
          <a:prstGeom prst="rect">
            <a:avLst/>
          </a:prstGeom>
        </p:spPr>
        <p:txBody>
          <a:bodyPr wrap="square">
            <a:spAutoFit/>
          </a:bodyPr>
          <a:lstStyle/>
          <a:p>
            <a:r>
              <a:rPr lang="en-US" sz="2400" dirty="0">
                <a:solidFill>
                  <a:schemeClr val="bg1"/>
                </a:solidFill>
              </a:rPr>
              <a:t>Act 36 of 2018 - Employment First Act</a:t>
            </a:r>
          </a:p>
        </p:txBody>
      </p:sp>
    </p:spTree>
    <p:extLst>
      <p:ext uri="{BB962C8B-B14F-4D97-AF65-F5344CB8AC3E}">
        <p14:creationId xmlns:p14="http://schemas.microsoft.com/office/powerpoint/2010/main" val="277113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45DA-FD58-467F-90CE-F4DCB8017573}"/>
              </a:ext>
            </a:extLst>
          </p:cNvPr>
          <p:cNvSpPr>
            <a:spLocks noGrp="1"/>
          </p:cNvSpPr>
          <p:nvPr>
            <p:ph type="title"/>
          </p:nvPr>
        </p:nvSpPr>
        <p:spPr/>
        <p:txBody>
          <a:bodyPr/>
          <a:lstStyle/>
          <a:p>
            <a:r>
              <a:rPr lang="en-US" sz="2400" dirty="0"/>
              <a:t>Everyday Lives – Values in Action</a:t>
            </a:r>
          </a:p>
        </p:txBody>
      </p:sp>
      <p:sp>
        <p:nvSpPr>
          <p:cNvPr id="3" name="Slide Number Placeholder 2">
            <a:extLst>
              <a:ext uri="{FF2B5EF4-FFF2-40B4-BE49-F238E27FC236}">
                <a16:creationId xmlns:a16="http://schemas.microsoft.com/office/drawing/2014/main" id="{7EDE8996-7460-4A47-A6E9-6484FF9DFD82}"/>
              </a:ext>
            </a:extLst>
          </p:cNvPr>
          <p:cNvSpPr>
            <a:spLocks noGrp="1"/>
          </p:cNvSpPr>
          <p:nvPr>
            <p:ph type="sldNum" sz="quarter" idx="12"/>
          </p:nvPr>
        </p:nvSpPr>
        <p:spPr/>
        <p:txBody>
          <a:bodyPr/>
          <a:lstStyle/>
          <a:p>
            <a:pPr algn="ctr"/>
            <a:fld id="{9D710453-B075-45DB-8A7B-E3C399690A0E}" type="slidenum">
              <a:rPr lang="en-US" sz="1100" smtClean="0"/>
              <a:pPr algn="ctr"/>
              <a:t>7</a:t>
            </a:fld>
            <a:endParaRPr lang="en-US" sz="1100" dirty="0"/>
          </a:p>
        </p:txBody>
      </p:sp>
      <p:pic>
        <p:nvPicPr>
          <p:cNvPr id="5" name="Picture 4" descr="Everyday Lives booklet cover, illustration of a colorful, diverse neighborhood" title="Everyday Lives illustration">
            <a:extLst>
              <a:ext uri="{FF2B5EF4-FFF2-40B4-BE49-F238E27FC236}">
                <a16:creationId xmlns:a16="http://schemas.microsoft.com/office/drawing/2014/main" id="{6B6568C3-D14C-4595-84BE-BC7ECE1050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5810" y="1295400"/>
            <a:ext cx="4212379" cy="32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2E30B62-E335-4286-BAD3-79369953EFC1}"/>
              </a:ext>
            </a:extLst>
          </p:cNvPr>
          <p:cNvSpPr/>
          <p:nvPr/>
        </p:nvSpPr>
        <p:spPr>
          <a:xfrm>
            <a:off x="1295400" y="4608821"/>
            <a:ext cx="6781800" cy="1508105"/>
          </a:xfrm>
          <a:prstGeom prst="rect">
            <a:avLst/>
          </a:prstGeom>
        </p:spPr>
        <p:txBody>
          <a:bodyPr wrap="square">
            <a:spAutoFit/>
          </a:bodyPr>
          <a:lstStyle/>
          <a:p>
            <a:pPr algn="ctr"/>
            <a:r>
              <a:rPr lang="en-US" sz="2000" dirty="0"/>
              <a:t>“</a:t>
            </a:r>
            <a:r>
              <a:rPr lang="en-US" sz="2000" b="1" i="1" dirty="0"/>
              <a:t>Everyday Lives</a:t>
            </a:r>
            <a:r>
              <a:rPr lang="en-US" sz="2000" b="1" dirty="0"/>
              <a:t> affirms our dedication to making it possible for everyone to live a life of meaning and joy.”</a:t>
            </a:r>
          </a:p>
          <a:p>
            <a:pPr algn="ctr"/>
            <a:r>
              <a:rPr lang="en-US" sz="1600" b="1" dirty="0"/>
              <a:t>Nancy Thaler, former Deputy Secretary of the Office of Developmental Programs</a:t>
            </a:r>
            <a:endParaRPr lang="en-US" sz="1600" dirty="0">
              <a:effectLst/>
            </a:endParaRPr>
          </a:p>
        </p:txBody>
      </p:sp>
    </p:spTree>
    <p:extLst>
      <p:ext uri="{BB962C8B-B14F-4D97-AF65-F5344CB8AC3E}">
        <p14:creationId xmlns:p14="http://schemas.microsoft.com/office/powerpoint/2010/main" val="209805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i="1" dirty="0"/>
              <a:t>Everyday Lives </a:t>
            </a:r>
            <a:r>
              <a:rPr lang="en-US" sz="2100" dirty="0"/>
              <a:t>Recommendations</a:t>
            </a:r>
          </a:p>
        </p:txBody>
      </p:sp>
      <p:sp>
        <p:nvSpPr>
          <p:cNvPr id="4" name="Date Placeholder 3"/>
          <p:cNvSpPr>
            <a:spLocks noGrp="1"/>
          </p:cNvSpPr>
          <p:nvPr>
            <p:ph type="dt" sz="half" idx="10"/>
          </p:nvPr>
        </p:nvSpPr>
        <p:spPr/>
        <p:txBody>
          <a:bodyPr/>
          <a:lstStyle/>
          <a:p>
            <a:pPr>
              <a:defRPr/>
            </a:pPr>
            <a:fld id="{9EEA91B0-4AF5-4C45-9CC7-62AE7A99482D}" type="datetime1">
              <a:rPr lang="en-US" altLang="en-US" smtClean="0"/>
              <a:t>9/16/20</a:t>
            </a:fld>
            <a:endParaRPr lang="en-US" altLang="en-US"/>
          </a:p>
        </p:txBody>
      </p:sp>
      <p:sp>
        <p:nvSpPr>
          <p:cNvPr id="5" name="Slide Number Placeholder 4"/>
          <p:cNvSpPr>
            <a:spLocks noGrp="1"/>
          </p:cNvSpPr>
          <p:nvPr>
            <p:ph type="sldNum" sz="quarter" idx="12"/>
          </p:nvPr>
        </p:nvSpPr>
        <p:spPr/>
        <p:txBody>
          <a:bodyPr/>
          <a:lstStyle/>
          <a:p>
            <a:pPr>
              <a:defRPr/>
            </a:pPr>
            <a:fld id="{BCB1AAAE-5B38-7D4D-ABAE-D44E938543DE}" type="slidenum">
              <a:rPr lang="en-US" altLang="en-US" smtClean="0"/>
              <a:pPr>
                <a:defRPr/>
              </a:pPr>
              <a:t>8</a:t>
            </a:fld>
            <a:endParaRPr lang="en-US" altLang="en-US"/>
          </a:p>
        </p:txBody>
      </p:sp>
      <p:pic>
        <p:nvPicPr>
          <p:cNvPr id="6"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596" y="1771651"/>
            <a:ext cx="8056269" cy="35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59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Values in Action : My Life,  My Way</a:t>
            </a:r>
          </a:p>
        </p:txBody>
      </p:sp>
      <p:sp>
        <p:nvSpPr>
          <p:cNvPr id="4" name="Content Placeholder 3">
            <a:extLst>
              <a:ext uri="{FF2B5EF4-FFF2-40B4-BE49-F238E27FC236}">
                <a16:creationId xmlns:a16="http://schemas.microsoft.com/office/drawing/2014/main" id="{3EBB8309-446D-4C79-A524-8FA97C899689}"/>
              </a:ext>
            </a:extLst>
          </p:cNvPr>
          <p:cNvSpPr>
            <a:spLocks noGrp="1"/>
          </p:cNvSpPr>
          <p:nvPr>
            <p:ph idx="1"/>
          </p:nvPr>
        </p:nvSpPr>
        <p:spPr>
          <a:xfrm>
            <a:off x="456596" y="1771427"/>
            <a:ext cx="8230810" cy="3281672"/>
          </a:xfrm>
        </p:spPr>
        <p:txBody>
          <a:bodyPr>
            <a:normAutofit fontScale="92500"/>
          </a:bodyPr>
          <a:lstStyle/>
          <a:p>
            <a:pPr marL="0" indent="0">
              <a:buNone/>
            </a:pPr>
            <a:r>
              <a:rPr lang="en-US" sz="1500" b="1" dirty="0">
                <a:solidFill>
                  <a:srgbClr val="308FCD"/>
                </a:solidFill>
              </a:rPr>
              <a:t>VALUES STATEMENTS</a:t>
            </a:r>
          </a:p>
          <a:p>
            <a:pPr marL="0" indent="0">
              <a:lnSpc>
                <a:spcPct val="150000"/>
              </a:lnSpc>
              <a:buNone/>
            </a:pPr>
            <a:r>
              <a:rPr lang="en-US" dirty="0"/>
              <a:t>WHAT IS IMPORTANT TO PEOPLE WITH DISABILITIES?</a:t>
            </a:r>
          </a:p>
          <a:p>
            <a:pPr marL="0" indent="0">
              <a:lnSpc>
                <a:spcPct val="150000"/>
              </a:lnSpc>
              <a:buNone/>
            </a:pPr>
            <a:r>
              <a:rPr lang="en-US" sz="1800" u="sng" dirty="0">
                <a:solidFill>
                  <a:schemeClr val="bg1"/>
                </a:solidFill>
                <a:highlight>
                  <a:srgbClr val="308FCD"/>
                </a:highlight>
              </a:rPr>
              <a:t>EVERYDAY LIVES IN ACTION: My Life, My Way</a:t>
            </a:r>
          </a:p>
          <a:p>
            <a:pPr marL="0" indent="0">
              <a:lnSpc>
                <a:spcPct val="150000"/>
              </a:lnSpc>
              <a:buNone/>
            </a:pPr>
            <a:r>
              <a:rPr lang="en-US" sz="1950" dirty="0">
                <a:solidFill>
                  <a:srgbClr val="000000"/>
                </a:solidFill>
              </a:rPr>
              <a:t>Employment/meaningful contribution: I want to work and/or have other ways to contribute to my community. My family, supporters, and community support me to find and keep a real job that I like with good wages and benefits or start and run my own business, and/or volunteer the way I want in my community.</a:t>
            </a:r>
          </a:p>
        </p:txBody>
      </p:sp>
      <p:sp>
        <p:nvSpPr>
          <p:cNvPr id="2" name="Date Placeholder 1"/>
          <p:cNvSpPr>
            <a:spLocks noGrp="1"/>
          </p:cNvSpPr>
          <p:nvPr>
            <p:ph type="dt" sz="half" idx="10"/>
          </p:nvPr>
        </p:nvSpPr>
        <p:spPr/>
        <p:txBody>
          <a:bodyPr/>
          <a:lstStyle/>
          <a:p>
            <a:pPr defTabSz="642938">
              <a:defRPr/>
            </a:pPr>
            <a:fld id="{D14A6F7F-D14D-4276-90D1-F1DC05D4E906}" type="datetime1">
              <a:rPr lang="en-US" sz="1055">
                <a:solidFill>
                  <a:srgbClr val="FFFFFF"/>
                </a:solidFill>
              </a:rPr>
              <a:pPr defTabSz="642938">
                <a:defRPr/>
              </a:pPr>
              <a:t>9/16/20</a:t>
            </a:fld>
            <a:endParaRPr lang="en-US" sz="1055" dirty="0">
              <a:solidFill>
                <a:srgbClr val="FFFFFF"/>
              </a:solidFill>
            </a:endParaRPr>
          </a:p>
        </p:txBody>
      </p:sp>
      <p:sp>
        <p:nvSpPr>
          <p:cNvPr id="6" name="Slide Number Placeholder 5"/>
          <p:cNvSpPr>
            <a:spLocks noGrp="1"/>
          </p:cNvSpPr>
          <p:nvPr>
            <p:ph type="sldNum" sz="quarter" idx="12"/>
          </p:nvPr>
        </p:nvSpPr>
        <p:spPr/>
        <p:txBody>
          <a:bodyPr/>
          <a:lstStyle/>
          <a:p>
            <a:pPr algn="ctr" defTabSz="642938">
              <a:defRPr/>
            </a:pPr>
            <a:fld id="{9C10EB89-1475-4332-AC66-2657F847E4F2}" type="slidenum">
              <a:rPr lang="en-US" sz="844">
                <a:solidFill>
                  <a:srgbClr val="FFFFFF"/>
                </a:solidFill>
                <a:latin typeface="Arial" panose="020B0604020202020204" pitchFamily="34" charset="0"/>
                <a:ea typeface="ＭＳ Ｐゴシック" panose="020B0600070205080204" pitchFamily="34" charset="-128"/>
                <a:cs typeface="Arial" panose="020B0604020202020204" pitchFamily="34" charset="0"/>
              </a:rPr>
              <a:pPr algn="ctr" defTabSz="642938">
                <a:defRPr/>
              </a:pPr>
              <a:t>9</a:t>
            </a:fld>
            <a:endParaRPr lang="en-US" sz="844"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4833597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_122247.potx [Read-Only]" id="{EA1AE7B3-9C43-457D-8448-EC8485F83BDA}" vid="{EEFC77A0-061D-4DB0-BD1A-4E5AC4972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ODP Power Point Template 2 (2)</Template>
  <TotalTime>487</TotalTime>
  <Words>4406</Words>
  <Application>Microsoft Macintosh PowerPoint</Application>
  <PresentationFormat>On-screen Show (4:3)</PresentationFormat>
  <Paragraphs>438</Paragraphs>
  <Slides>50</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Century Gothic</vt:lpstr>
      <vt:lpstr>Symbol</vt:lpstr>
      <vt:lpstr>Tahoma</vt:lpstr>
      <vt:lpstr>Times New Roman</vt:lpstr>
      <vt:lpstr>Verdana</vt:lpstr>
      <vt:lpstr>Wingdings 3</vt:lpstr>
      <vt:lpstr>Default Design</vt:lpstr>
      <vt:lpstr>Employment – Then, Now, and Beyond</vt:lpstr>
      <vt:lpstr>PowerPoint Presentation</vt:lpstr>
      <vt:lpstr>Executive Order 2016-03</vt:lpstr>
      <vt:lpstr>Act 36 of 2018 - Employment First Act</vt:lpstr>
      <vt:lpstr>Governor's Cabinet for People with Disabilities  </vt:lpstr>
      <vt:lpstr>Employment First Oversight Commission</vt:lpstr>
      <vt:lpstr>Everyday Lives – Values in Action</vt:lpstr>
      <vt:lpstr>Everyday Lives Recommendations</vt:lpstr>
      <vt:lpstr>Values in Action : My Life,  My Way</vt:lpstr>
      <vt:lpstr>Values in Action: Recommendations</vt:lpstr>
      <vt:lpstr>Strategies to Increase Employment</vt:lpstr>
      <vt:lpstr>Strategies to Increase Employment</vt:lpstr>
      <vt:lpstr>Strategies to Increase Employment</vt:lpstr>
      <vt:lpstr>Accomplishments</vt:lpstr>
      <vt:lpstr>Calendar Year 2017 – Employment Report</vt:lpstr>
      <vt:lpstr>ID/A Waiver and Adult Autism Waiver Employment Services </vt:lpstr>
      <vt:lpstr>Employment Services: ID/A Waivers</vt:lpstr>
      <vt:lpstr>What do the Services Include?</vt:lpstr>
      <vt:lpstr>On-The-Job Companion Support</vt:lpstr>
      <vt:lpstr>Community Participation Supports</vt:lpstr>
      <vt:lpstr>What does this Service Include?</vt:lpstr>
      <vt:lpstr>Employment Services: Adult Autism Waiver</vt:lpstr>
      <vt:lpstr>What do the services include?</vt:lpstr>
      <vt:lpstr>Accomplishments</vt:lpstr>
      <vt:lpstr>Then and Now - Statewide</vt:lpstr>
      <vt:lpstr>ODP Regional Structure – Bureau of Community Services</vt:lpstr>
      <vt:lpstr>Then and Now – Northeast Region</vt:lpstr>
      <vt:lpstr>Then and Now – Southeast Region</vt:lpstr>
      <vt:lpstr>Then and Now – Western Region</vt:lpstr>
      <vt:lpstr>Then and Now – Central Region</vt:lpstr>
      <vt:lpstr>Dauphin, Cumberland, and Perry Counties</vt:lpstr>
      <vt:lpstr>PowerPoint Presentation</vt:lpstr>
      <vt:lpstr>2018 Pennsylvania Community on Transition Webinar Series </vt:lpstr>
      <vt:lpstr>PowerPoint Presentation</vt:lpstr>
      <vt:lpstr>PowerPoint Presentation</vt:lpstr>
      <vt:lpstr>The importance of having a  vision of a good life</vt:lpstr>
      <vt:lpstr>PowerPoint Presentation</vt:lpstr>
      <vt:lpstr>How Can the LifeCourse Framework Help with Employment?</vt:lpstr>
      <vt:lpstr>The “Blue Book”- Great Resource</vt:lpstr>
      <vt:lpstr>Questions to Consider</vt:lpstr>
      <vt:lpstr>Questions to Consider</vt:lpstr>
      <vt:lpstr>PowerPoint Presentation</vt:lpstr>
      <vt:lpstr>PowerPoint Presentation</vt:lpstr>
      <vt:lpstr>Integrated Services and Supports Star</vt:lpstr>
      <vt:lpstr>What is on the Horizon?</vt:lpstr>
      <vt:lpstr>Moving Forward </vt:lpstr>
      <vt:lpstr>PA LifeCourse Employment Guide</vt:lpstr>
      <vt:lpstr>MyODP Employment Page</vt:lpstr>
      <vt:lpstr>Everyday Lives 2020</vt:lpstr>
      <vt:lpstr>Thank you!</vt:lpstr>
    </vt:vector>
  </TitlesOfParts>
  <Company>DPW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Arnold, Kelly</dc:creator>
  <cp:lastModifiedBy>Karen Beaston</cp:lastModifiedBy>
  <cp:revision>62</cp:revision>
  <cp:lastPrinted>2013-11-07T20:06:44Z</cp:lastPrinted>
  <dcterms:created xsi:type="dcterms:W3CDTF">2019-08-28T16:59:48Z</dcterms:created>
  <dcterms:modified xsi:type="dcterms:W3CDTF">2020-09-16T12:55:56Z</dcterms:modified>
</cp:coreProperties>
</file>